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5" r:id="rId14"/>
    <p:sldId id="273" r:id="rId15"/>
    <p:sldId id="277" r:id="rId16"/>
    <p:sldId id="300" r:id="rId17"/>
    <p:sldId id="279" r:id="rId18"/>
    <p:sldId id="278" r:id="rId19"/>
    <p:sldId id="276" r:id="rId20"/>
    <p:sldId id="280" r:id="rId21"/>
    <p:sldId id="282" r:id="rId22"/>
    <p:sldId id="281" r:id="rId23"/>
    <p:sldId id="283" r:id="rId24"/>
    <p:sldId id="284" r:id="rId25"/>
    <p:sldId id="286" r:id="rId26"/>
    <p:sldId id="288" r:id="rId27"/>
    <p:sldId id="298" r:id="rId28"/>
    <p:sldId id="287" r:id="rId29"/>
    <p:sldId id="299" r:id="rId30"/>
    <p:sldId id="290" r:id="rId31"/>
    <p:sldId id="297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67" r:id="rId40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004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7" autoAdjust="0"/>
    <p:restoredTop sz="75930" autoAdjust="0"/>
  </p:normalViewPr>
  <p:slideViewPr>
    <p:cSldViewPr showGuides="1">
      <p:cViewPr varScale="1">
        <p:scale>
          <a:sx n="87" d="100"/>
          <a:sy n="87" d="100"/>
        </p:scale>
        <p:origin x="2238" y="90"/>
      </p:cViewPr>
      <p:guideLst>
        <p:guide orient="horz" pos="1011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01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18775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398838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0FC3D-85FE-4D83-864D-B5A0A5ACAE9B}" type="datetimeFigureOut">
              <a:rPr lang="nl-NL" smtClean="0"/>
              <a:t>14-2-2024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5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C74DE-F654-4713-B6D2-13D62AF2D786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8" name="Tijdelijke aanduiding voor dia-afbeelding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9" name="Tijdelijke aanduiding voor koptekst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0" name="Tijdelijke aanduiding voor notities 9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35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Gastroparese</a:t>
            </a:r>
            <a:r>
              <a:rPr lang="nl-NL" dirty="0" smtClean="0"/>
              <a:t>: medicamenteus, </a:t>
            </a:r>
            <a:r>
              <a:rPr lang="nl-NL" dirty="0" err="1" smtClean="0"/>
              <a:t>praneoplastisch</a:t>
            </a:r>
            <a:r>
              <a:rPr lang="nl-NL" dirty="0" smtClean="0"/>
              <a:t>, </a:t>
            </a:r>
            <a:r>
              <a:rPr lang="nl-NL" dirty="0" err="1" smtClean="0"/>
              <a:t>comorbiditeit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50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19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6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Vestibulair</a:t>
            </a:r>
          </a:p>
          <a:p>
            <a:pPr>
              <a:defRPr/>
            </a:pPr>
            <a:r>
              <a:rPr lang="nl-NL" dirty="0" smtClean="0"/>
              <a:t>Opioïden, aspirine</a:t>
            </a:r>
          </a:p>
          <a:p>
            <a:pPr>
              <a:defRPr/>
            </a:pPr>
            <a:r>
              <a:rPr lang="nl-NL" dirty="0" smtClean="0"/>
              <a:t>Ménière, neuritis vestibularis</a:t>
            </a:r>
          </a:p>
          <a:p>
            <a:pPr>
              <a:defRPr/>
            </a:pPr>
            <a:r>
              <a:rPr lang="nl-NL" dirty="0" smtClean="0"/>
              <a:t>Tumor binnenoor, middenoor of schedelbasis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9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Misselijkheid kan worden opgewekt door visuele, auditieve,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gustatorische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(smaak) en olfactorische (geur) stimuli. Misselijkheid treedt op door activatie van het braakcentrum in de hersenstam via: (a) perifere stimulatie van chemo- 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mechanoreceptoren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maag, darm, lever, serosa en andere viscera (via de N. vagus); (b) centrale stimulatie van receptoren in de chemoreceptortriggerzone – gelegen in de hersenstam, maar buiten de bloed-hersenbarrière – door onder andere geneesmiddelen, toxines en elektrolytstoornissen; (c) stimulatie vanuit het evenwichtsorgaan; of (d) stimulatie vanuit hogere corticale centra. Bij deze processen zijn verschillende neurotransmitters en receptoren betrokken, die tevens als aangrijpingspunten fungeren voor geneesmiddelen.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braakcentrum stimuleert vervolgens het diafragma (via de N.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phrenicus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het dwarsgestreepte spierweefsel van de thorax en de buikwand (via de spinale zenuwen) en het spierweefsel van maag,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oesofagus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larynx en farynx (via de N. vagus). Hierdoor gaat de patiënt kokhalzen of braken en treden bijbehorende klachten als misselijkheid op.</a:t>
            </a:r>
          </a:p>
        </p:txBody>
      </p:sp>
    </p:spTree>
    <p:extLst>
      <p:ext uri="{BB962C8B-B14F-4D97-AF65-F5344CB8AC3E}">
        <p14:creationId xmlns:p14="http://schemas.microsoft.com/office/powerpoint/2010/main" val="309522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54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3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9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78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73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7992887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7992888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8" name="Group 131"/>
          <p:cNvGrpSpPr>
            <a:grpSpLocks noChangeAspect="1"/>
          </p:cNvGrpSpPr>
          <p:nvPr userDrawn="1"/>
        </p:nvGrpSpPr>
        <p:grpSpPr bwMode="auto">
          <a:xfrm>
            <a:off x="290960" y="404664"/>
            <a:ext cx="2984896" cy="522134"/>
            <a:chOff x="249" y="165"/>
            <a:chExt cx="2018" cy="353"/>
          </a:xfrm>
        </p:grpSpPr>
        <p:sp>
          <p:nvSpPr>
            <p:cNvPr id="19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0" name="Picture 13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8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9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40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600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4824536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652120" y="1065402"/>
            <a:ext cx="2915816" cy="3584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4824536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9" name="Group 131"/>
          <p:cNvGrpSpPr>
            <a:grpSpLocks noChangeAspect="1"/>
          </p:cNvGrpSpPr>
          <p:nvPr userDrawn="1"/>
        </p:nvGrpSpPr>
        <p:grpSpPr bwMode="auto">
          <a:xfrm>
            <a:off x="289481" y="404664"/>
            <a:ext cx="2984896" cy="522134"/>
            <a:chOff x="249" y="165"/>
            <a:chExt cx="2018" cy="353"/>
          </a:xfrm>
        </p:grpSpPr>
        <p:sp>
          <p:nvSpPr>
            <p:cNvPr id="20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1" name="Picture 13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8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39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0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5334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8314" y="1604797"/>
            <a:ext cx="8207375" cy="4032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019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>
            <a:normAutofit/>
          </a:bodyPr>
          <a:lstStyle>
            <a:lvl1pPr algn="l">
              <a:defRPr sz="2800" b="1">
                <a:latin typeface="TheSansOffice LF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04434"/>
            <a:ext cx="8229600" cy="4176465"/>
          </a:xfrm>
        </p:spPr>
        <p:txBody>
          <a:bodyPr/>
          <a:lstStyle>
            <a:lvl1pPr>
              <a:defRPr sz="2400">
                <a:latin typeface="TheSansOffice LF" pitchFamily="34" charset="0"/>
              </a:defRPr>
            </a:lvl1pPr>
            <a:lvl2pPr>
              <a:defRPr sz="2400">
                <a:latin typeface="TheSansOffice LF" pitchFamily="34" charset="0"/>
              </a:defRPr>
            </a:lvl2pPr>
            <a:lvl3pPr>
              <a:defRPr>
                <a:latin typeface="TheSansOffice LF" pitchFamily="34" charset="0"/>
              </a:defRPr>
            </a:lvl3pPr>
            <a:lvl4pPr>
              <a:defRPr>
                <a:latin typeface="TheSansOffice LF" pitchFamily="34" charset="0"/>
              </a:defRPr>
            </a:lvl4pPr>
            <a:lvl5pPr>
              <a:defRPr>
                <a:latin typeface="TheSansOffice LF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6021289"/>
            <a:ext cx="9144000" cy="1800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63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04434"/>
            <a:ext cx="4038600" cy="4320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325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71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7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13" y="1700809"/>
            <a:ext cx="8229600" cy="417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6021289"/>
            <a:ext cx="9144000" cy="1800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0" name="Group 131"/>
          <p:cNvGrpSpPr>
            <a:grpSpLocks noChangeAspect="1"/>
          </p:cNvGrpSpPr>
          <p:nvPr userDrawn="1"/>
        </p:nvGrpSpPr>
        <p:grpSpPr bwMode="auto">
          <a:xfrm>
            <a:off x="395536" y="6309320"/>
            <a:ext cx="2232248" cy="390477"/>
            <a:chOff x="249" y="165"/>
            <a:chExt cx="2018" cy="353"/>
          </a:xfrm>
        </p:grpSpPr>
        <p:sp>
          <p:nvSpPr>
            <p:cNvPr id="31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32" name="Picture 132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33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4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5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36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7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39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40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615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0" r:id="rId4"/>
    <p:sldLayoutId id="2147483652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heSansOffice LF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 smtClean="0"/>
              <a:t>Ton Janssen</a:t>
            </a:r>
          </a:p>
          <a:p>
            <a:r>
              <a:rPr lang="nl-NL" sz="2000" dirty="0" smtClean="0"/>
              <a:t>Internist-oncoloog</a:t>
            </a:r>
          </a:p>
          <a:p>
            <a:r>
              <a:rPr lang="nl-NL" sz="2000" dirty="0" smtClean="0"/>
              <a:t>Arts palliatieve zorg</a:t>
            </a:r>
            <a:endParaRPr lang="nl-NL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Misselijkheid in de palliatieve fase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54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misselijkheid en braken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Gericht op de oorzaak</a:t>
            </a:r>
          </a:p>
          <a:p>
            <a:pPr lvl="1"/>
            <a:r>
              <a:rPr lang="nl-NL" dirty="0" smtClean="0"/>
              <a:t>Uitdiepen anamnese is essentieel</a:t>
            </a:r>
          </a:p>
          <a:p>
            <a:endParaRPr lang="nl-NL" dirty="0" smtClean="0"/>
          </a:p>
          <a:p>
            <a:r>
              <a:rPr lang="nl-NL" dirty="0" smtClean="0"/>
              <a:t>Symptomatisch, niet-medicamenteus</a:t>
            </a:r>
          </a:p>
          <a:p>
            <a:endParaRPr lang="nl-NL" dirty="0" smtClean="0"/>
          </a:p>
          <a:p>
            <a:r>
              <a:rPr lang="nl-NL" dirty="0" smtClean="0"/>
              <a:t>Symptomatisch, medicamenteus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17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Gericht op de oorzaak</a:t>
            </a:r>
          </a:p>
          <a:p>
            <a:pPr lvl="1"/>
            <a:r>
              <a:rPr lang="nl-NL" dirty="0" smtClean="0"/>
              <a:t>Aanpassen medicatie</a:t>
            </a:r>
          </a:p>
          <a:p>
            <a:pPr lvl="1"/>
            <a:r>
              <a:rPr lang="nl-NL" dirty="0" smtClean="0"/>
              <a:t>Behandeling obstipatie, maagproblemen, pijn, angst etc.</a:t>
            </a:r>
          </a:p>
          <a:p>
            <a:pPr lvl="1"/>
            <a:r>
              <a:rPr lang="nl-NL" dirty="0" smtClean="0"/>
              <a:t>Ascitesdrainage</a:t>
            </a:r>
          </a:p>
          <a:p>
            <a:pPr lvl="1"/>
            <a:r>
              <a:rPr lang="nl-NL" dirty="0" smtClean="0"/>
              <a:t>Obstructie verhelpen</a:t>
            </a:r>
          </a:p>
          <a:p>
            <a:pPr lvl="1"/>
            <a:r>
              <a:rPr lang="nl-NL" dirty="0" smtClean="0"/>
              <a:t>Behandeling </a:t>
            </a:r>
            <a:r>
              <a:rPr lang="nl-NL" dirty="0" err="1" smtClean="0"/>
              <a:t>electrolytenstoornissen</a:t>
            </a:r>
            <a:endParaRPr lang="nl-NL" dirty="0" smtClean="0"/>
          </a:p>
          <a:p>
            <a:pPr lvl="1"/>
            <a:r>
              <a:rPr lang="nl-NL" dirty="0" smtClean="0"/>
              <a:t>Behandeling hersenoedeem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225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Symptomatisch, niet-medicamenteus</a:t>
            </a:r>
          </a:p>
          <a:p>
            <a:pPr lvl="1"/>
            <a:r>
              <a:rPr lang="nl-NL" dirty="0" smtClean="0"/>
              <a:t>Voedingsadviezen</a:t>
            </a:r>
          </a:p>
          <a:p>
            <a:pPr lvl="1"/>
            <a:r>
              <a:rPr lang="nl-NL" dirty="0" smtClean="0"/>
              <a:t>Maaghevel bij ileus</a:t>
            </a:r>
          </a:p>
          <a:p>
            <a:pPr lvl="1"/>
            <a:r>
              <a:rPr lang="nl-NL" dirty="0" smtClean="0"/>
              <a:t>Toediening van vocht/</a:t>
            </a:r>
            <a:r>
              <a:rPr lang="nl-NL" dirty="0" err="1" smtClean="0"/>
              <a:t>electrolyten</a:t>
            </a:r>
            <a:endParaRPr lang="nl-NL" dirty="0" smtClean="0"/>
          </a:p>
          <a:p>
            <a:pPr lvl="1"/>
            <a:r>
              <a:rPr lang="nl-NL" dirty="0" smtClean="0"/>
              <a:t>Complementaire zorgvormen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42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Symptomatisch</a:t>
            </a:r>
            <a:r>
              <a:rPr lang="nl-NL" dirty="0" smtClean="0"/>
              <a:t>, medicamenteus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017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6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04434"/>
            <a:ext cx="8229600" cy="463287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Symptomatisch, medicamenteus</a:t>
            </a:r>
          </a:p>
          <a:p>
            <a:pPr lvl="1"/>
            <a:r>
              <a:rPr lang="nl-NL" sz="2000" dirty="0" smtClean="0"/>
              <a:t>Dopamine-antagonisten = D2		(metoclopramide, haloperidol)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err="1" smtClean="0"/>
              <a:t>Prokinetica</a:t>
            </a:r>
            <a:r>
              <a:rPr lang="nl-NL" sz="2000" dirty="0" smtClean="0"/>
              <a:t> 			(metoclopramide)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Serotonine-antagonisten = 5HT-3	(</a:t>
            </a:r>
            <a:r>
              <a:rPr lang="nl-NL" sz="2000" dirty="0" err="1" smtClean="0"/>
              <a:t>ondansetron</a:t>
            </a:r>
            <a:r>
              <a:rPr lang="nl-NL" sz="2000" dirty="0" smtClean="0"/>
              <a:t>)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err="1" smtClean="0"/>
              <a:t>Corticosteroiden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Antihistaminica 	= H1		(</a:t>
            </a:r>
            <a:r>
              <a:rPr lang="nl-NL" sz="2000" dirty="0" err="1" smtClean="0"/>
              <a:t>cyclizine</a:t>
            </a:r>
            <a:r>
              <a:rPr lang="nl-NL" sz="2000" dirty="0" smtClean="0"/>
              <a:t>)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Anticholinergica	= AC		(scopolamine)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Breedspectrum 			(</a:t>
            </a:r>
            <a:r>
              <a:rPr lang="nl-NL" sz="2000" dirty="0" err="1" smtClean="0"/>
              <a:t>levomepromazine</a:t>
            </a:r>
            <a:r>
              <a:rPr lang="nl-NL" sz="2000" dirty="0" smtClean="0"/>
              <a:t>, </a:t>
            </a:r>
            <a:r>
              <a:rPr lang="nl-NL" sz="2000" dirty="0" err="1" smtClean="0"/>
              <a:t>olanzapine</a:t>
            </a:r>
            <a:r>
              <a:rPr lang="nl-NL" sz="2000" dirty="0" smtClean="0"/>
              <a:t>)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 smtClean="0"/>
              <a:t>Benzodiazepine</a:t>
            </a:r>
          </a:p>
        </p:txBody>
      </p:sp>
    </p:spTree>
    <p:extLst>
      <p:ext uri="{BB962C8B-B14F-4D97-AF65-F5344CB8AC3E}">
        <p14:creationId xmlns:p14="http://schemas.microsoft.com/office/powerpoint/2010/main" val="20455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822450"/>
              </p:ext>
            </p:extLst>
          </p:nvPr>
        </p:nvGraphicFramePr>
        <p:xfrm>
          <a:off x="899592" y="1052736"/>
          <a:ext cx="7440293" cy="3991822"/>
        </p:xfrm>
        <a:graphic>
          <a:graphicData uri="http://schemas.openxmlformats.org/drawingml/2006/table">
            <a:tbl>
              <a:tblPr/>
              <a:tblGrid>
                <a:gridCol w="243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de-DE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D2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centraal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H1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Ach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5HT2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5HT3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5HT4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Metoclopramide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 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Ondansetron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Cyclizine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Scopolaminebutyl</a:t>
                      </a: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Haloperidol</a:t>
                      </a: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Levomepromazine</a:t>
                      </a: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Olanzapine</a:t>
                      </a: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++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5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Metoclopramide en domperidon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Hogere dosering effectiever</a:t>
            </a:r>
          </a:p>
          <a:p>
            <a:r>
              <a:rPr lang="nl-NL" dirty="0" smtClean="0"/>
              <a:t>Werken ook als serotonine-antagonist bij hoge dosering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Voordelen metoclopramide: beter onderzocht</a:t>
            </a:r>
            <a:endParaRPr lang="nl-NL" dirty="0"/>
          </a:p>
          <a:p>
            <a:r>
              <a:rPr lang="nl-NL" dirty="0" smtClean="0"/>
              <a:t>Voordelen domperidon: geen centrale bijwerkingen</a:t>
            </a:r>
          </a:p>
          <a:p>
            <a:endParaRPr lang="nl-NL" dirty="0"/>
          </a:p>
          <a:p>
            <a:r>
              <a:rPr lang="nl-NL" dirty="0" smtClean="0"/>
              <a:t>Advies EMEA:</a:t>
            </a:r>
          </a:p>
          <a:p>
            <a:pPr lvl="1"/>
            <a:r>
              <a:rPr lang="nl-NL" dirty="0" smtClean="0"/>
              <a:t>Metoclopramide niet hoger dan 30mg/dag</a:t>
            </a:r>
          </a:p>
          <a:p>
            <a:pPr marL="457200" lvl="1" indent="0">
              <a:buNone/>
            </a:pPr>
            <a:r>
              <a:rPr lang="nl-NL" dirty="0" smtClean="0"/>
              <a:t>Bijwerking?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Domperidon niet hoger dan 30mg/dag</a:t>
            </a:r>
          </a:p>
          <a:p>
            <a:pPr marL="457200" lvl="1" indent="0">
              <a:buNone/>
            </a:pPr>
            <a:r>
              <a:rPr lang="nl-NL" dirty="0" smtClean="0"/>
              <a:t>Bijwerking?</a:t>
            </a:r>
          </a:p>
          <a:p>
            <a:pPr lvl="1"/>
            <a:endParaRPr lang="nl-NL" dirty="0" smtClean="0"/>
          </a:p>
          <a:p>
            <a:pPr marL="914400" lvl="2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54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Metoclopramide en domperidon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628800"/>
            <a:ext cx="7983538" cy="452596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1979712" y="3645024"/>
            <a:ext cx="865762" cy="246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52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 Richtlijn </a:t>
            </a:r>
            <a:r>
              <a:rPr lang="nl-NL" dirty="0" smtClean="0"/>
              <a:t>2014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1.	Metoclopramide of domperidon</a:t>
            </a:r>
          </a:p>
          <a:p>
            <a:pPr marL="0" indent="0">
              <a:buNone/>
            </a:pPr>
            <a:r>
              <a:rPr lang="nl-NL" sz="1900" dirty="0"/>
              <a:t>Alternatief = haloperidol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2. 	Dexamethason monotherapie</a:t>
            </a:r>
          </a:p>
          <a:p>
            <a:pPr marL="0" indent="0">
              <a:buNone/>
            </a:pPr>
            <a:r>
              <a:rPr lang="nl-NL" sz="1900" dirty="0" smtClean="0"/>
              <a:t>1d 4-8mg p.o.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3.	</a:t>
            </a:r>
            <a:r>
              <a:rPr lang="nl-NL" dirty="0" err="1" smtClean="0"/>
              <a:t>Levomepromazine</a:t>
            </a:r>
            <a:endParaRPr lang="nl-NL" dirty="0" smtClean="0"/>
          </a:p>
          <a:p>
            <a:pPr marL="0" indent="0">
              <a:buNone/>
            </a:pPr>
            <a:r>
              <a:rPr lang="nl-NL" sz="1900" dirty="0" smtClean="0"/>
              <a:t>1d 6,25 mg p.o.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Alternatief: </a:t>
            </a:r>
            <a:r>
              <a:rPr lang="nl-NL" dirty="0" err="1" smtClean="0"/>
              <a:t>Olanzapine</a:t>
            </a:r>
            <a:r>
              <a:rPr lang="nl-NL" dirty="0" smtClean="0"/>
              <a:t> 1-2d 5mg</a:t>
            </a:r>
          </a:p>
          <a:p>
            <a:pPr marL="0" indent="0">
              <a:buNone/>
            </a:pPr>
            <a:r>
              <a:rPr lang="nl-NL" dirty="0" err="1" smtClean="0"/>
              <a:t>Ondansetron</a:t>
            </a:r>
            <a:r>
              <a:rPr lang="nl-NL" dirty="0" smtClean="0"/>
              <a:t> 2d8mg + dexamethason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2111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Inhoudsopgave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>
            <a:normAutofit lnSpcReduction="10000"/>
          </a:bodyPr>
          <a:lstStyle/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Misselijkheid en braken in de palliatieve fase</a:t>
            </a:r>
          </a:p>
          <a:p>
            <a:endParaRPr lang="nl-NL" i="1" dirty="0">
              <a:solidFill>
                <a:schemeClr val="tx2"/>
              </a:solidFill>
            </a:endParaRPr>
          </a:p>
          <a:p>
            <a:r>
              <a:rPr lang="nl-NL" i="1" dirty="0" smtClean="0">
                <a:solidFill>
                  <a:schemeClr val="tx2"/>
                </a:solidFill>
              </a:rPr>
              <a:t>Leerpunten:</a:t>
            </a:r>
          </a:p>
          <a:p>
            <a:pPr lvl="1"/>
            <a:r>
              <a:rPr lang="nl-NL" i="1" dirty="0" smtClean="0">
                <a:solidFill>
                  <a:schemeClr val="tx2"/>
                </a:solidFill>
              </a:rPr>
              <a:t>Differentiaal diagnose misselijkheid</a:t>
            </a:r>
          </a:p>
          <a:p>
            <a:pPr lvl="2"/>
            <a:r>
              <a:rPr lang="nl-NL" i="1" dirty="0" err="1" smtClean="0">
                <a:solidFill>
                  <a:schemeClr val="tx2"/>
                </a:solidFill>
              </a:rPr>
              <a:t>Dmv</a:t>
            </a:r>
            <a:r>
              <a:rPr lang="nl-NL" i="1" dirty="0" smtClean="0">
                <a:solidFill>
                  <a:schemeClr val="tx2"/>
                </a:solidFill>
              </a:rPr>
              <a:t> </a:t>
            </a:r>
            <a:r>
              <a:rPr lang="nl-NL" i="1" dirty="0" err="1" smtClean="0">
                <a:solidFill>
                  <a:schemeClr val="tx2"/>
                </a:solidFill>
              </a:rPr>
              <a:t>casuistiek</a:t>
            </a:r>
            <a:endParaRPr lang="nl-NL" i="1" dirty="0" smtClean="0">
              <a:solidFill>
                <a:schemeClr val="tx2"/>
              </a:solidFill>
            </a:endParaRPr>
          </a:p>
          <a:p>
            <a:pPr lvl="1"/>
            <a:endParaRPr lang="nl-NL" i="1" dirty="0">
              <a:solidFill>
                <a:schemeClr val="tx2"/>
              </a:solidFill>
            </a:endParaRPr>
          </a:p>
          <a:p>
            <a:pPr lvl="1"/>
            <a:r>
              <a:rPr lang="nl-NL" i="1" dirty="0" smtClean="0">
                <a:solidFill>
                  <a:schemeClr val="tx2"/>
                </a:solidFill>
              </a:rPr>
              <a:t>Pathofysiologie</a:t>
            </a:r>
          </a:p>
          <a:p>
            <a:pPr lvl="1"/>
            <a:endParaRPr lang="nl-NL" i="1" dirty="0">
              <a:solidFill>
                <a:schemeClr val="tx2"/>
              </a:solidFill>
            </a:endParaRPr>
          </a:p>
          <a:p>
            <a:pPr lvl="1"/>
            <a:r>
              <a:rPr lang="nl-NL" i="1" dirty="0" smtClean="0">
                <a:solidFill>
                  <a:schemeClr val="tx2"/>
                </a:solidFill>
              </a:rPr>
              <a:t>Medicamenteuze behandeling</a:t>
            </a:r>
          </a:p>
          <a:p>
            <a:pPr lvl="2"/>
            <a:r>
              <a:rPr lang="nl-NL" i="1" dirty="0" err="1" smtClean="0">
                <a:solidFill>
                  <a:schemeClr val="tx2"/>
                </a:solidFill>
              </a:rPr>
              <a:t>Dmv</a:t>
            </a:r>
            <a:r>
              <a:rPr lang="nl-NL" i="1" dirty="0" smtClean="0">
                <a:solidFill>
                  <a:schemeClr val="tx2"/>
                </a:solidFill>
              </a:rPr>
              <a:t> stellingen</a:t>
            </a:r>
          </a:p>
          <a:p>
            <a:endParaRPr lang="nl-NL" i="1" dirty="0">
              <a:solidFill>
                <a:schemeClr val="tx2"/>
              </a:solidFill>
            </a:endParaRPr>
          </a:p>
          <a:p>
            <a:pPr lvl="1"/>
            <a:endParaRPr lang="nl-NL" i="1" dirty="0" smtClean="0">
              <a:solidFill>
                <a:schemeClr val="tx2"/>
              </a:solidFill>
            </a:endParaRPr>
          </a:p>
          <a:p>
            <a:endParaRPr lang="nl-NL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Patiënt is misselijk bij een </a:t>
            </a:r>
            <a:r>
              <a:rPr lang="nl-NL" dirty="0" err="1" smtClean="0"/>
              <a:t>gastroparese</a:t>
            </a:r>
            <a:endParaRPr lang="nl-NL" dirty="0" smtClean="0"/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A:	Dopamine-antagonist		Haloperidol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B:  Dopamine-antagonist		Metoclopramide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C: 	Maaghevel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D:  </a:t>
            </a:r>
            <a:r>
              <a:rPr lang="nl-NL" dirty="0" err="1" smtClean="0"/>
              <a:t>Olanzapine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88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Patiënt krijgt chemotherapie en wordt misselijk</a:t>
            </a:r>
          </a:p>
          <a:p>
            <a:pPr marL="0" indent="0">
              <a:buNone/>
            </a:pPr>
            <a:r>
              <a:rPr lang="nl-NL" dirty="0" smtClean="0"/>
              <a:t>&lt; 24u na toediening</a:t>
            </a:r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A:	5-HT3 antagonist		</a:t>
            </a:r>
            <a:r>
              <a:rPr lang="nl-NL" dirty="0" err="1"/>
              <a:t>O</a:t>
            </a:r>
            <a:r>
              <a:rPr lang="nl-NL" dirty="0" err="1" smtClean="0"/>
              <a:t>ndansetron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B: 	</a:t>
            </a:r>
            <a:r>
              <a:rPr lang="nl-NL" dirty="0"/>
              <a:t>Dopamine-antagonist	</a:t>
            </a:r>
            <a:r>
              <a:rPr lang="nl-NL" dirty="0" smtClean="0"/>
              <a:t>Metoclopramide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	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C: 	</a:t>
            </a:r>
            <a:r>
              <a:rPr lang="nl-NL" dirty="0" err="1" smtClean="0"/>
              <a:t>Scopodermpleister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66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6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Patiënt krijgt chemotherapie en wordt misselijk</a:t>
            </a:r>
          </a:p>
          <a:p>
            <a:pPr marL="0" indent="0">
              <a:buNone/>
            </a:pPr>
            <a:r>
              <a:rPr lang="nl-NL" dirty="0" smtClean="0"/>
              <a:t>&lt; 24u na toediening</a:t>
            </a:r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A:	5-HT3 antagonist		</a:t>
            </a:r>
            <a:r>
              <a:rPr lang="nl-NL" dirty="0" err="1"/>
              <a:t>O</a:t>
            </a:r>
            <a:r>
              <a:rPr lang="nl-NL" dirty="0" err="1" smtClean="0"/>
              <a:t>ndansetron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B: 	</a:t>
            </a:r>
            <a:r>
              <a:rPr lang="nl-NL" dirty="0"/>
              <a:t>Dopamine-antagonist	</a:t>
            </a:r>
            <a:r>
              <a:rPr lang="nl-NL" dirty="0" smtClean="0"/>
              <a:t>Metoclopramide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	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C: 	</a:t>
            </a:r>
            <a:r>
              <a:rPr lang="nl-NL" dirty="0" err="1" smtClean="0"/>
              <a:t>Scopodermpleister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err="1" smtClean="0"/>
              <a:t>Evt</a:t>
            </a:r>
            <a:r>
              <a:rPr lang="nl-NL" dirty="0" smtClean="0"/>
              <a:t> </a:t>
            </a:r>
            <a:r>
              <a:rPr lang="nl-NL" dirty="0" err="1" smtClean="0"/>
              <a:t>icm</a:t>
            </a:r>
            <a:r>
              <a:rPr lang="nl-NL" dirty="0" smtClean="0"/>
              <a:t> Dexamethason en </a:t>
            </a:r>
            <a:r>
              <a:rPr lang="nl-NL" dirty="0" err="1" smtClean="0"/>
              <a:t>aprepitant</a:t>
            </a:r>
            <a:r>
              <a:rPr lang="nl-NL" dirty="0" smtClean="0"/>
              <a:t> (NK-1a)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71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97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Patiënt krijgt chemotherapie en wordt misselijk</a:t>
            </a:r>
          </a:p>
          <a:p>
            <a:pPr marL="0" indent="0">
              <a:buNone/>
            </a:pPr>
            <a:r>
              <a:rPr lang="nl-NL" dirty="0" smtClean="0"/>
              <a:t>7 dagen na toediening</a:t>
            </a:r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A:	5-HT3 antagonist		</a:t>
            </a:r>
            <a:r>
              <a:rPr lang="nl-NL" dirty="0" err="1"/>
              <a:t>O</a:t>
            </a:r>
            <a:r>
              <a:rPr lang="nl-NL" dirty="0" err="1" smtClean="0"/>
              <a:t>ndansetron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B: 	</a:t>
            </a:r>
            <a:r>
              <a:rPr lang="nl-NL" dirty="0"/>
              <a:t>Dopamine-antagonist	</a:t>
            </a:r>
            <a:r>
              <a:rPr lang="nl-NL" dirty="0" smtClean="0"/>
              <a:t>Metoclopramide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	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C: 	</a:t>
            </a:r>
            <a:r>
              <a:rPr lang="nl-NL" dirty="0" err="1" smtClean="0"/>
              <a:t>Haldol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D:  Dexamethason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138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3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Patiënt krijgt chemotherapie en wordt misselijk</a:t>
            </a:r>
          </a:p>
          <a:p>
            <a:pPr marL="0" indent="0">
              <a:buNone/>
            </a:pPr>
            <a:r>
              <a:rPr lang="nl-NL" dirty="0" smtClean="0"/>
              <a:t>1 dag voor toediening</a:t>
            </a:r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A:	</a:t>
            </a:r>
            <a:r>
              <a:rPr lang="nl-NL" dirty="0" err="1" smtClean="0"/>
              <a:t>Lorazepam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B: 5-HT3 antagonist		</a:t>
            </a:r>
            <a:r>
              <a:rPr lang="nl-NL" dirty="0" err="1"/>
              <a:t>O</a:t>
            </a:r>
            <a:r>
              <a:rPr lang="nl-NL" dirty="0" err="1" smtClean="0"/>
              <a:t>ndansetron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C: 	</a:t>
            </a:r>
            <a:r>
              <a:rPr lang="nl-NL" dirty="0"/>
              <a:t>Dopamine-antagonist	</a:t>
            </a:r>
            <a:r>
              <a:rPr lang="nl-NL" dirty="0" smtClean="0"/>
              <a:t>Metoclopramide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34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3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Patiënt heeft terminaal nierfalen en is hierbij misselijk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/>
              <a:t>A:	</a:t>
            </a:r>
            <a:r>
              <a:rPr lang="nl-NL" dirty="0" err="1"/>
              <a:t>Lorazepam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B: 5-HT3 antagonist		</a:t>
            </a:r>
            <a:r>
              <a:rPr lang="nl-NL" dirty="0" err="1"/>
              <a:t>Ondansetron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C: 	</a:t>
            </a:r>
            <a:r>
              <a:rPr lang="nl-NL" dirty="0" err="1" smtClean="0"/>
              <a:t>Olanzapine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299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Misselijkheid behoort in de top 5 klachten van oncologische patiënten in de palliatieve fase?</a:t>
            </a:r>
          </a:p>
          <a:p>
            <a:endParaRPr lang="nl-NL" dirty="0"/>
          </a:p>
          <a:p>
            <a:r>
              <a:rPr lang="nl-NL" dirty="0" smtClean="0"/>
              <a:t>Juist/onjuist 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96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04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Patiënt heeft </a:t>
            </a:r>
            <a:r>
              <a:rPr lang="nl-NL" dirty="0" err="1" smtClean="0"/>
              <a:t>leptomeningeale</a:t>
            </a:r>
            <a:r>
              <a:rPr lang="nl-NL" dirty="0" smtClean="0"/>
              <a:t> metastasen met duizeligheid en braakt hierdoor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A: Dexamethason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B: </a:t>
            </a:r>
            <a:r>
              <a:rPr lang="nl-NL" dirty="0" err="1" smtClean="0"/>
              <a:t>Haldol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C: </a:t>
            </a:r>
            <a:r>
              <a:rPr lang="nl-NL" dirty="0" err="1" smtClean="0"/>
              <a:t>Ondansetron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0" lvl="0" indent="0" eaLnBrk="0" fontAlgn="base" hangingPunct="0">
              <a:spcAft>
                <a:spcPct val="0"/>
              </a:spcAft>
              <a:buClr>
                <a:schemeClr val="tx2"/>
              </a:buClr>
              <a:buSzPct val="100000"/>
              <a:buNone/>
            </a:pPr>
            <a:r>
              <a:rPr lang="nl-NL" dirty="0"/>
              <a:t> </a:t>
            </a:r>
            <a:r>
              <a:rPr lang="nl-NL" dirty="0" smtClean="0"/>
              <a:t>    D: </a:t>
            </a:r>
            <a:r>
              <a:rPr lang="nl-NL" altLang="nl-NL" dirty="0" smtClean="0"/>
              <a:t>Scopolamine </a:t>
            </a:r>
            <a:r>
              <a:rPr lang="nl-NL" altLang="nl-NL" dirty="0"/>
              <a:t>pleister</a:t>
            </a:r>
          </a:p>
        </p:txBody>
      </p:sp>
    </p:spTree>
    <p:extLst>
      <p:ext uri="{BB962C8B-B14F-4D97-AF65-F5344CB8AC3E}">
        <p14:creationId xmlns:p14="http://schemas.microsoft.com/office/powerpoint/2010/main" val="2297750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89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Patiënt is misselijk bij een obstructie-ileus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A: Metoclopramide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B: Dexamethason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C: </a:t>
            </a:r>
            <a:r>
              <a:rPr lang="nl-NL" dirty="0" err="1" smtClean="0"/>
              <a:t>Haldol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D: Maaghevel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Welke gebruik je niet?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2885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7	(laatste)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Partner van patiënt wordt telkens ernstig wagenziek op weg naar het MUMC+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/>
              <a:t>A:	</a:t>
            </a:r>
            <a:r>
              <a:rPr lang="nl-NL" dirty="0" err="1" smtClean="0"/>
              <a:t>Cyclizine</a:t>
            </a:r>
            <a:endParaRPr lang="nl-NL" dirty="0"/>
          </a:p>
          <a:p>
            <a:pPr marL="457200" lvl="1" indent="0">
              <a:buNone/>
            </a:pPr>
            <a:endParaRPr lang="nl-NL" dirty="0">
              <a:latin typeface="+mn-lt"/>
            </a:endParaRPr>
          </a:p>
          <a:p>
            <a:pPr marL="457200" lvl="1" indent="0">
              <a:buNone/>
            </a:pPr>
            <a:r>
              <a:rPr lang="nl-NL" dirty="0">
                <a:latin typeface="+mn-lt"/>
              </a:rPr>
              <a:t>B: 	Dopamine-antagonist	Metoclopramide</a:t>
            </a:r>
          </a:p>
          <a:p>
            <a:pPr marL="457200" lvl="1" indent="0">
              <a:buNone/>
            </a:pPr>
            <a:r>
              <a:rPr lang="nl-NL" dirty="0">
                <a:latin typeface="+mn-lt"/>
              </a:rPr>
              <a:t>	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chemeClr val="tx2"/>
              </a:buClr>
              <a:buSzPct val="100000"/>
              <a:buNone/>
            </a:pPr>
            <a:r>
              <a:rPr lang="nl-NL" dirty="0">
                <a:latin typeface="+mn-lt"/>
              </a:rPr>
              <a:t> </a:t>
            </a:r>
            <a:r>
              <a:rPr lang="nl-NL" dirty="0" smtClean="0">
                <a:latin typeface="+mn-lt"/>
              </a:rPr>
              <a:t>    C</a:t>
            </a:r>
            <a:r>
              <a:rPr lang="nl-NL" dirty="0">
                <a:latin typeface="+mn-lt"/>
              </a:rPr>
              <a:t>: 	</a:t>
            </a:r>
            <a:r>
              <a:rPr lang="nl-NL" altLang="nl-NL" dirty="0" smtClean="0">
                <a:latin typeface="+mn-lt"/>
              </a:rPr>
              <a:t>Scopolamine pleister</a:t>
            </a:r>
            <a:endParaRPr lang="nl-NL" altLang="nl-NL" dirty="0">
              <a:latin typeface="+mn-lt"/>
            </a:endParaRPr>
          </a:p>
          <a:p>
            <a:endParaRPr lang="nl-NL" dirty="0" smtClean="0">
              <a:latin typeface="+mn-lt"/>
            </a:endParaRPr>
          </a:p>
          <a:p>
            <a:endParaRPr lang="nl-NL" dirty="0">
              <a:latin typeface="+mn-lt"/>
            </a:endParaRP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35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17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Keynotes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misselijkheid en braken, wat is de oorzaak? </a:t>
            </a:r>
          </a:p>
          <a:p>
            <a:pPr lvl="1"/>
            <a:r>
              <a:rPr lang="nl-NL" dirty="0"/>
              <a:t>Maak een </a:t>
            </a:r>
            <a:r>
              <a:rPr lang="nl-NL" dirty="0" err="1"/>
              <a:t>dd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Behandel de oorzaak</a:t>
            </a:r>
          </a:p>
          <a:p>
            <a:endParaRPr lang="nl-NL" dirty="0"/>
          </a:p>
          <a:p>
            <a:r>
              <a:rPr lang="nl-NL" dirty="0" smtClean="0"/>
              <a:t>Beredeneer welke receptoren je wilt beïnvloeden bij de behandeling van misselijkheid</a:t>
            </a:r>
          </a:p>
          <a:p>
            <a:endParaRPr lang="nl-NL" dirty="0"/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94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3509" t="21350" r="28535" b="4101"/>
          <a:stretch/>
        </p:blipFill>
        <p:spPr>
          <a:xfrm>
            <a:off x="2339752" y="-8048"/>
            <a:ext cx="4536504" cy="6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4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Misselijkheid en braken</a:t>
            </a:r>
            <a:endParaRPr lang="nl-NL" dirty="0"/>
          </a:p>
        </p:txBody>
      </p:sp>
      <p:pic>
        <p:nvPicPr>
          <p:cNvPr id="4" name="Picture 2" descr="1,860 Misselijk Foto's, Afbeeldingen en Stock Fotografie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276872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8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Vrouw, 65 jaar</a:t>
            </a:r>
          </a:p>
          <a:p>
            <a:r>
              <a:rPr lang="nl-NL" dirty="0" smtClean="0"/>
              <a:t>Gemetastaseerd mammacarcinoom met bot- en levermetastasen en ascites</a:t>
            </a:r>
          </a:p>
          <a:p>
            <a:r>
              <a:rPr lang="nl-NL" dirty="0" smtClean="0"/>
              <a:t>Behandeling 4 weken geleden gestaakt </a:t>
            </a:r>
            <a:r>
              <a:rPr lang="nl-NL" dirty="0" err="1" smtClean="0"/>
              <a:t>ivm</a:t>
            </a:r>
            <a:r>
              <a:rPr lang="nl-NL" dirty="0" smtClean="0"/>
              <a:t> PD</a:t>
            </a:r>
          </a:p>
          <a:p>
            <a:r>
              <a:rPr lang="nl-NL" dirty="0" smtClean="0"/>
              <a:t>Afgelopen week toenemend klachten: </a:t>
            </a:r>
          </a:p>
          <a:p>
            <a:pPr lvl="1"/>
            <a:r>
              <a:rPr lang="nl-NL" sz="2000" dirty="0" smtClean="0"/>
              <a:t>Progressieve misselijkheid en braken</a:t>
            </a:r>
          </a:p>
          <a:p>
            <a:pPr lvl="1"/>
            <a:r>
              <a:rPr lang="nl-NL" sz="2000" dirty="0" smtClean="0"/>
              <a:t>“Houdt niets meer binnen”</a:t>
            </a:r>
          </a:p>
          <a:p>
            <a:pPr lvl="1"/>
            <a:r>
              <a:rPr lang="nl-NL" sz="2000" dirty="0" smtClean="0"/>
              <a:t>Krampende buikpijn</a:t>
            </a:r>
          </a:p>
          <a:p>
            <a:endParaRPr lang="nl-NL" dirty="0" smtClean="0"/>
          </a:p>
          <a:p>
            <a:r>
              <a:rPr lang="nl-NL" dirty="0" smtClean="0"/>
              <a:t>Wat zijn mogelijke oorzaken van de misselijkheid?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3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van misselijkheid	1/2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Vertraagde maagontlediging (40%)</a:t>
            </a:r>
          </a:p>
          <a:p>
            <a:pPr lvl="1"/>
            <a:r>
              <a:rPr lang="nl-NL" sz="2000" dirty="0" err="1" smtClean="0"/>
              <a:t>Gastroparese</a:t>
            </a:r>
            <a:r>
              <a:rPr lang="nl-NL" sz="2000" dirty="0" smtClean="0"/>
              <a:t> </a:t>
            </a:r>
          </a:p>
          <a:p>
            <a:pPr lvl="1"/>
            <a:r>
              <a:rPr lang="nl-NL" sz="2000" dirty="0" smtClean="0"/>
              <a:t>Compressie van maag</a:t>
            </a:r>
          </a:p>
          <a:p>
            <a:pPr lvl="1"/>
            <a:r>
              <a:rPr lang="nl-NL" sz="2000" dirty="0" smtClean="0"/>
              <a:t>Obstructie </a:t>
            </a:r>
          </a:p>
          <a:p>
            <a:pPr lvl="1"/>
            <a:r>
              <a:rPr lang="nl-NL" sz="2000" dirty="0" smtClean="0"/>
              <a:t>Gastritis/ulcus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Andere abdominale oorzaken (30%)</a:t>
            </a:r>
          </a:p>
          <a:p>
            <a:pPr lvl="1"/>
            <a:r>
              <a:rPr lang="nl-NL" sz="2000" dirty="0" smtClean="0"/>
              <a:t>Obstipatie, ascites, peritonitis </a:t>
            </a:r>
            <a:r>
              <a:rPr lang="nl-NL" sz="2000" dirty="0" err="1" smtClean="0"/>
              <a:t>carcinomatosa</a:t>
            </a:r>
            <a:r>
              <a:rPr lang="nl-NL" sz="2000" dirty="0" smtClean="0"/>
              <a:t>, ileus</a:t>
            </a:r>
          </a:p>
          <a:p>
            <a:pPr lvl="1"/>
            <a:r>
              <a:rPr lang="nl-NL" sz="2000" dirty="0" smtClean="0"/>
              <a:t>Levermetastasen, leverstuwing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5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van misselijkheid	2/2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200" dirty="0" smtClean="0"/>
              <a:t>Chemisch/metabool (30%)</a:t>
            </a:r>
          </a:p>
          <a:p>
            <a:pPr lvl="1"/>
            <a:r>
              <a:rPr lang="nl-NL" sz="2200" dirty="0" smtClean="0"/>
              <a:t>Medicamenteus</a:t>
            </a:r>
          </a:p>
          <a:p>
            <a:pPr lvl="1"/>
            <a:r>
              <a:rPr lang="nl-NL" sz="2200" dirty="0" smtClean="0"/>
              <a:t>Elektrolytenstoornis</a:t>
            </a:r>
          </a:p>
          <a:p>
            <a:pPr lvl="1"/>
            <a:r>
              <a:rPr lang="nl-NL" sz="2200" dirty="0" smtClean="0"/>
              <a:t>Nier- of leverfalen</a:t>
            </a:r>
          </a:p>
          <a:p>
            <a:pPr lvl="1"/>
            <a:r>
              <a:rPr lang="nl-NL" sz="2200" dirty="0" err="1" smtClean="0"/>
              <a:t>Bacteriele</a:t>
            </a:r>
            <a:r>
              <a:rPr lang="nl-NL" sz="2200" dirty="0" smtClean="0"/>
              <a:t> toxines</a:t>
            </a:r>
          </a:p>
          <a:p>
            <a:endParaRPr lang="nl-NL" dirty="0"/>
          </a:p>
          <a:p>
            <a:r>
              <a:rPr lang="nl-NL" dirty="0" smtClean="0"/>
              <a:t>Cerebraal (15%)</a:t>
            </a:r>
          </a:p>
          <a:p>
            <a:pPr lvl="1"/>
            <a:r>
              <a:rPr lang="nl-NL" sz="2200" dirty="0" smtClean="0"/>
              <a:t>Hersentumor / metastasen</a:t>
            </a:r>
          </a:p>
          <a:p>
            <a:pPr lvl="1"/>
            <a:r>
              <a:rPr lang="nl-NL" sz="2200" dirty="0" smtClean="0"/>
              <a:t>Meningitis </a:t>
            </a:r>
          </a:p>
          <a:p>
            <a:pPr lvl="1"/>
            <a:r>
              <a:rPr lang="nl-NL" sz="2200" dirty="0" smtClean="0"/>
              <a:t>Invloed van geur of smaak</a:t>
            </a:r>
          </a:p>
          <a:p>
            <a:pPr lvl="1"/>
            <a:r>
              <a:rPr lang="nl-NL" sz="2200" dirty="0" smtClean="0"/>
              <a:t>Pijn, angst, spanning</a:t>
            </a:r>
          </a:p>
          <a:p>
            <a:endParaRPr lang="nl-NL" dirty="0"/>
          </a:p>
          <a:p>
            <a:r>
              <a:rPr lang="nl-NL" dirty="0" smtClean="0"/>
              <a:t>Vestibulair (zelden)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303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ur | Pathogenese van misselijk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12929"/>
      </p:ext>
    </p:extLst>
  </p:cSld>
  <p:clrMapOvr>
    <a:masterClrMapping/>
  </p:clrMapOvr>
</p:sld>
</file>

<file path=ppt/theme/theme1.xml><?xml version="1.0" encoding="utf-8"?>
<a:theme xmlns:a="http://schemas.openxmlformats.org/drawingml/2006/main" name="mumc_template_v1">
  <a:themeElements>
    <a:clrScheme name="MUMC">
      <a:dk1>
        <a:srgbClr val="004289"/>
      </a:dk1>
      <a:lt1>
        <a:srgbClr val="FFFFFF"/>
      </a:lt1>
      <a:dk2>
        <a:srgbClr val="FF6B00"/>
      </a:dk2>
      <a:lt2>
        <a:srgbClr val="FFFFFF"/>
      </a:lt2>
      <a:accent1>
        <a:srgbClr val="004289"/>
      </a:accent1>
      <a:accent2>
        <a:srgbClr val="FFA665"/>
      </a:accent2>
      <a:accent3>
        <a:srgbClr val="1F8BFF"/>
      </a:accent3>
      <a:accent4>
        <a:srgbClr val="D20000"/>
      </a:accent4>
      <a:accent5>
        <a:srgbClr val="FFE100"/>
      </a:accent5>
      <a:accent6>
        <a:srgbClr val="EC5602"/>
      </a:accent6>
      <a:hlink>
        <a:srgbClr val="0000FF"/>
      </a:hlink>
      <a:folHlink>
        <a:srgbClr val="800080"/>
      </a:folHlink>
    </a:clrScheme>
    <a:fontScheme name="MaastrichtUMC">
      <a:majorFont>
        <a:latin typeface="TheSansOfficeLF"/>
        <a:ea typeface=""/>
        <a:cs typeface=""/>
      </a:majorFont>
      <a:minorFont>
        <a:latin typeface="TheSansOfficeL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87A682B3A3340A109E6A70158F816" ma:contentTypeVersion="1" ma:contentTypeDescription="Een nieuw document maken." ma:contentTypeScope="" ma:versionID="35d9250771c04596b48dfb0fac4141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F1A185-94FD-4589-9E33-621F52207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C4C657-A68E-4EB0-AB4F-05725CBB0A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959FB6-0202-4F25-A98E-2C9E52B262A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mumc_template_v1</Template>
  <TotalTime>0</TotalTime>
  <Words>907</Words>
  <Application>Microsoft Office PowerPoint</Application>
  <PresentationFormat>Diavoorstelling (4:3)</PresentationFormat>
  <Paragraphs>262</Paragraphs>
  <Slides>36</Slides>
  <Notes>11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2" baseType="lpstr">
      <vt:lpstr>Arial</vt:lpstr>
      <vt:lpstr>Calibri</vt:lpstr>
      <vt:lpstr>TheSansOffice LF</vt:lpstr>
      <vt:lpstr>TheSansOfficeLF</vt:lpstr>
      <vt:lpstr>Verdana</vt:lpstr>
      <vt:lpstr>mumc_template_v1</vt:lpstr>
      <vt:lpstr>Misselijkheid in de palliatieve fase</vt:lpstr>
      <vt:lpstr>Inhoudsopgave</vt:lpstr>
      <vt:lpstr>Stelling</vt:lpstr>
      <vt:lpstr>PowerPoint-presentatie</vt:lpstr>
      <vt:lpstr>Misselijkheid en braken</vt:lpstr>
      <vt:lpstr>Casus</vt:lpstr>
      <vt:lpstr>Oorzaken van misselijkheid 1/2</vt:lpstr>
      <vt:lpstr>Oorzaken van misselijkheid 2/2</vt:lpstr>
      <vt:lpstr>PowerPoint-presentatie</vt:lpstr>
      <vt:lpstr>Behandeling misselijkheid en braken</vt:lpstr>
      <vt:lpstr>Behandeling</vt:lpstr>
      <vt:lpstr>Behandeling</vt:lpstr>
      <vt:lpstr>Behandeling</vt:lpstr>
      <vt:lpstr>PowerPoint-presentatie</vt:lpstr>
      <vt:lpstr>Behandeling</vt:lpstr>
      <vt:lpstr>PowerPoint-presentatie</vt:lpstr>
      <vt:lpstr>Metoclopramide en domperidon</vt:lpstr>
      <vt:lpstr>Metoclopramide en domperidon</vt:lpstr>
      <vt:lpstr>Stappenplan Richtlijn 2014</vt:lpstr>
      <vt:lpstr>Stelling 1</vt:lpstr>
      <vt:lpstr>Stelling 2</vt:lpstr>
      <vt:lpstr>PowerPoint-presentatie</vt:lpstr>
      <vt:lpstr>Stelling 2</vt:lpstr>
      <vt:lpstr>PowerPoint-presentatie</vt:lpstr>
      <vt:lpstr>Stelling 3</vt:lpstr>
      <vt:lpstr>PowerPoint-presentatie</vt:lpstr>
      <vt:lpstr>Stelling 3</vt:lpstr>
      <vt:lpstr>PowerPoint-presentatie</vt:lpstr>
      <vt:lpstr>Stelling 4</vt:lpstr>
      <vt:lpstr>PowerPoint-presentatie</vt:lpstr>
      <vt:lpstr>Stelling 5</vt:lpstr>
      <vt:lpstr>PowerPoint-presentatie</vt:lpstr>
      <vt:lpstr>Stelling 6</vt:lpstr>
      <vt:lpstr>Stelling 7 (laatste)</vt:lpstr>
      <vt:lpstr>PowerPoint-presentatie</vt:lpstr>
      <vt:lpstr>Keynotes</vt:lpstr>
    </vt:vector>
  </TitlesOfParts>
  <Company>MUMC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Zonneveld van G. (Geertjan)</dc:creator>
  <cp:lastModifiedBy>Janssen, A.M. (Ton)</cp:lastModifiedBy>
  <cp:revision>121</cp:revision>
  <cp:lastPrinted>2016-02-04T09:57:45Z</cp:lastPrinted>
  <dcterms:created xsi:type="dcterms:W3CDTF">2016-02-26T09:48:52Z</dcterms:created>
  <dcterms:modified xsi:type="dcterms:W3CDTF">2024-02-14T13:16:37Z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0x01010040E87A682B3A3340A109E6A70158F816</vt:lpwstr>
  </property>
</Properties>
</file>