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67" r:id="rId3"/>
    <p:sldId id="598" r:id="rId4"/>
    <p:sldId id="262" r:id="rId5"/>
    <p:sldId id="301" r:id="rId6"/>
    <p:sldId id="257" r:id="rId7"/>
    <p:sldId id="645" r:id="rId8"/>
    <p:sldId id="650" r:id="rId9"/>
    <p:sldId id="644" r:id="rId10"/>
    <p:sldId id="643" r:id="rId11"/>
    <p:sldId id="258" r:id="rId12"/>
    <p:sldId id="266" r:id="rId13"/>
    <p:sldId id="256" r:id="rId14"/>
    <p:sldId id="647" r:id="rId15"/>
    <p:sldId id="648" r:id="rId16"/>
    <p:sldId id="651" r:id="rId17"/>
    <p:sldId id="259" r:id="rId18"/>
    <p:sldId id="260" r:id="rId19"/>
    <p:sldId id="649"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5D2"/>
    <a:srgbClr val="6C757B"/>
    <a:srgbClr val="93845B"/>
    <a:srgbClr val="000000"/>
    <a:srgbClr val="309FA5"/>
    <a:srgbClr val="008F91"/>
    <a:srgbClr val="595959"/>
    <a:srgbClr val="806626"/>
    <a:srgbClr val="E2061E"/>
    <a:srgbClr val="224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snapToGrid="0">
      <p:cViewPr varScale="1">
        <p:scale>
          <a:sx n="128" d="100"/>
          <a:sy n="128" d="100"/>
        </p:scale>
        <p:origin x="4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62E01-6823-43E8-9933-7168B2D4CD40}" type="datetimeFigureOut">
              <a:rPr lang="nl-NL" smtClean="0"/>
              <a:t>13-02-2024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3FEEC-164E-441D-AB6E-41D0036C16E8}" type="slidenum">
              <a:rPr lang="nl-NL" smtClean="0"/>
              <a:t>‹nr.›</a:t>
            </a:fld>
            <a:endParaRPr lang="nl-NL"/>
          </a:p>
        </p:txBody>
      </p:sp>
    </p:spTree>
    <p:extLst>
      <p:ext uri="{BB962C8B-B14F-4D97-AF65-F5344CB8AC3E}">
        <p14:creationId xmlns:p14="http://schemas.microsoft.com/office/powerpoint/2010/main" val="261149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E93FEEC-164E-441D-AB6E-41D0036C16E8}" type="slidenum">
              <a:rPr lang="nl-NL" smtClean="0"/>
              <a:t>1</a:t>
            </a:fld>
            <a:endParaRPr lang="nl-NL"/>
          </a:p>
        </p:txBody>
      </p:sp>
    </p:spTree>
    <p:extLst>
      <p:ext uri="{BB962C8B-B14F-4D97-AF65-F5344CB8AC3E}">
        <p14:creationId xmlns:p14="http://schemas.microsoft.com/office/powerpoint/2010/main" val="293315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Chantal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 het kaartje van Nederland zie je dat we het land in 7 regio’s hebben verdeeld rondom de </a:t>
            </a:r>
            <a:r>
              <a:rPr lang="nl-NL" sz="1200" kern="1200" dirty="0" err="1">
                <a:solidFill>
                  <a:schemeClr val="tx1"/>
                </a:solidFill>
                <a:effectLst/>
                <a:latin typeface="+mn-lt"/>
                <a:ea typeface="+mn-ea"/>
                <a:cs typeface="+mn-cs"/>
              </a:rPr>
              <a:t>UMC’s</a:t>
            </a:r>
            <a:r>
              <a:rPr lang="nl-NL" sz="1200" kern="1200" dirty="0">
                <a:solidFill>
                  <a:schemeClr val="tx1"/>
                </a:solidFill>
                <a:effectLst/>
                <a:latin typeface="+mn-lt"/>
                <a:ea typeface="+mn-ea"/>
                <a:cs typeface="+mn-cs"/>
              </a:rPr>
              <a:t>. In elk academisch kinderziekenhuis is een </a:t>
            </a:r>
            <a:r>
              <a:rPr lang="nl-NL" sz="1200" kern="1200" dirty="0" err="1">
                <a:solidFill>
                  <a:schemeClr val="tx1"/>
                </a:solidFill>
                <a:effectLst/>
                <a:latin typeface="+mn-lt"/>
                <a:ea typeface="+mn-ea"/>
                <a:cs typeface="+mn-cs"/>
              </a:rPr>
              <a:t>Kinder</a:t>
            </a:r>
            <a:r>
              <a:rPr lang="nl-NL" sz="1200" kern="1200" dirty="0">
                <a:solidFill>
                  <a:schemeClr val="tx1"/>
                </a:solidFill>
                <a:effectLst/>
                <a:latin typeface="+mn-lt"/>
                <a:ea typeface="+mn-ea"/>
                <a:cs typeface="+mn-cs"/>
              </a:rPr>
              <a:t> Comfort Team operationeel. Zij slaan de brug tussen zorg in het ziekenhuis en zorg thuis. Een KCT is een multidisciplinair team met medische, verpleegkundige, pedagogische, psychosociale en spirituele expertise. Het team begeleidt gezinnen en waar nodig organiseert en coördineert het team de zorg.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Ook zijn er 7 regionale Netwerken Integrale Kindzorg, ook wel NIK genoemd. De 7 NIK bieden ondersteuning aan gezinnen met een kind met een </a:t>
            </a:r>
            <a:r>
              <a:rPr lang="nl-NL" sz="1200" kern="1200" dirty="0" err="1">
                <a:solidFill>
                  <a:schemeClr val="tx1"/>
                </a:solidFill>
                <a:effectLst/>
                <a:latin typeface="+mn-lt"/>
                <a:ea typeface="+mn-ea"/>
                <a:cs typeface="+mn-cs"/>
              </a:rPr>
              <a:t>levensduurbeperkende</a:t>
            </a:r>
            <a:r>
              <a:rPr lang="nl-NL" sz="1200" kern="1200" dirty="0">
                <a:solidFill>
                  <a:schemeClr val="tx1"/>
                </a:solidFill>
                <a:effectLst/>
                <a:latin typeface="+mn-lt"/>
                <a:ea typeface="+mn-ea"/>
                <a:cs typeface="+mn-cs"/>
              </a:rPr>
              <a:t> of levensbedreigende aandoening en de betrokken hulpverleners. Deze ondersteuning is gericht op het gewone leven en het terugbrengen van de rust en balans in het gezin. Een NIK is een samenwerkingsverband van professionals uit verschillende organisaties en disciplines uit de 1e, 2e en 3e </a:t>
            </a:r>
            <a:r>
              <a:rPr lang="nl-NL" sz="1200" kern="1200" dirty="0" err="1">
                <a:solidFill>
                  <a:schemeClr val="tx1"/>
                </a:solidFill>
                <a:effectLst/>
                <a:latin typeface="+mn-lt"/>
                <a:ea typeface="+mn-ea"/>
                <a:cs typeface="+mn-cs"/>
              </a:rPr>
              <a:t>lijns</a:t>
            </a:r>
            <a:r>
              <a:rPr lang="nl-NL" sz="1200" kern="1200" dirty="0">
                <a:solidFill>
                  <a:schemeClr val="tx1"/>
                </a:solidFill>
                <a:effectLst/>
                <a:latin typeface="+mn-lt"/>
                <a:ea typeface="+mn-ea"/>
                <a:cs typeface="+mn-cs"/>
              </a:rPr>
              <a:t> zorg, die veel kennis over en ervaring met de zorg voor ernstig zieke kinderen hebben. </a:t>
            </a:r>
            <a:endParaRPr lang="nl-NL" dirty="0"/>
          </a:p>
        </p:txBody>
      </p:sp>
      <p:sp>
        <p:nvSpPr>
          <p:cNvPr id="4" name="Tijdelijke aanduiding voor dianummer 3"/>
          <p:cNvSpPr>
            <a:spLocks noGrp="1"/>
          </p:cNvSpPr>
          <p:nvPr>
            <p:ph type="sldNum" sz="quarter" idx="10"/>
          </p:nvPr>
        </p:nvSpPr>
        <p:spPr/>
        <p:txBody>
          <a:bodyPr/>
          <a:lstStyle/>
          <a:p>
            <a:fld id="{4E93FEEC-164E-441D-AB6E-41D0036C16E8}" type="slidenum">
              <a:rPr lang="nl-NL" smtClean="0"/>
              <a:t>3</a:t>
            </a:fld>
            <a:endParaRPr lang="nl-NL"/>
          </a:p>
        </p:txBody>
      </p:sp>
    </p:spTree>
    <p:extLst>
      <p:ext uri="{BB962C8B-B14F-4D97-AF65-F5344CB8AC3E}">
        <p14:creationId xmlns:p14="http://schemas.microsoft.com/office/powerpoint/2010/main" val="262439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E93FEEC-164E-441D-AB6E-41D0036C16E8}" type="slidenum">
              <a:rPr lang="nl-NL" smtClean="0"/>
              <a:t>6</a:t>
            </a:fld>
            <a:endParaRPr lang="nl-NL"/>
          </a:p>
        </p:txBody>
      </p:sp>
    </p:spTree>
    <p:extLst>
      <p:ext uri="{BB962C8B-B14F-4D97-AF65-F5344CB8AC3E}">
        <p14:creationId xmlns:p14="http://schemas.microsoft.com/office/powerpoint/2010/main" val="185664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Mara: laten we proberen steeds weer even kort de koppeling te maken naar leiderschap. Dus iets in de trant van; als je hiervan op de hoogte bent kun je leiderschap tonen door ouders hiervan op de hoogte te brengen en hen hiernaar te verwijzen o.i.d. </a:t>
            </a:r>
          </a:p>
        </p:txBody>
      </p:sp>
      <p:sp>
        <p:nvSpPr>
          <p:cNvPr id="4" name="Tijdelijke aanduiding voor dianummer 3"/>
          <p:cNvSpPr>
            <a:spLocks noGrp="1"/>
          </p:cNvSpPr>
          <p:nvPr>
            <p:ph type="sldNum" sz="quarter" idx="5"/>
          </p:nvPr>
        </p:nvSpPr>
        <p:spPr/>
        <p:txBody>
          <a:bodyPr/>
          <a:lstStyle/>
          <a:p>
            <a:fld id="{4E93FEEC-164E-441D-AB6E-41D0036C16E8}" type="slidenum">
              <a:rPr lang="nl-NL" smtClean="0"/>
              <a:t>10</a:t>
            </a:fld>
            <a:endParaRPr lang="nl-NL"/>
          </a:p>
        </p:txBody>
      </p:sp>
    </p:spTree>
    <p:extLst>
      <p:ext uri="{BB962C8B-B14F-4D97-AF65-F5344CB8AC3E}">
        <p14:creationId xmlns:p14="http://schemas.microsoft.com/office/powerpoint/2010/main" val="1780301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9" name="object 3"/>
          <p:cNvSpPr/>
          <p:nvPr userDrawn="1"/>
        </p:nvSpPr>
        <p:spPr>
          <a:xfrm>
            <a:off x="-71848" y="5702531"/>
            <a:ext cx="6385391" cy="1155469"/>
          </a:xfrm>
          <a:custGeom>
            <a:avLst/>
            <a:gdLst/>
            <a:ahLst/>
            <a:cxnLst/>
            <a:rect l="l" t="t" r="r" b="b"/>
            <a:pathLst>
              <a:path w="1202055" h="1202054">
                <a:moveTo>
                  <a:pt x="0" y="1201726"/>
                </a:moveTo>
                <a:lnTo>
                  <a:pt x="1201726" y="1201726"/>
                </a:lnTo>
                <a:lnTo>
                  <a:pt x="1201726" y="0"/>
                </a:lnTo>
                <a:lnTo>
                  <a:pt x="0" y="0"/>
                </a:lnTo>
                <a:lnTo>
                  <a:pt x="0" y="1201726"/>
                </a:lnTo>
                <a:close/>
              </a:path>
            </a:pathLst>
          </a:custGeom>
          <a:solidFill>
            <a:srgbClr val="93845B"/>
          </a:solidFill>
        </p:spPr>
        <p:txBody>
          <a:bodyPr wrap="square" lIns="0" tIns="0" rIns="0" bIns="0" rtlCol="0"/>
          <a:lstStyle/>
          <a:p>
            <a:endParaRPr/>
          </a:p>
        </p:txBody>
      </p:sp>
      <p:sp>
        <p:nvSpPr>
          <p:cNvPr id="18" name="object 4"/>
          <p:cNvSpPr/>
          <p:nvPr userDrawn="1"/>
        </p:nvSpPr>
        <p:spPr>
          <a:xfrm flipH="1">
            <a:off x="-103312" y="-93785"/>
            <a:ext cx="12295310" cy="4164428"/>
          </a:xfrm>
          <a:prstGeom prst="rect">
            <a:avLst/>
          </a:prstGeom>
          <a:blipFill>
            <a:blip r:embed="rId2" cstate="print"/>
            <a:srcRect/>
            <a:stretch>
              <a:fillRect l="-231" t="-50572" r="305" b="-75122"/>
            </a:stretch>
          </a:blipFill>
        </p:spPr>
        <p:txBody>
          <a:bodyPr wrap="square" lIns="0" tIns="0" rIns="0" bIns="0" rtlCol="0"/>
          <a:lstStyle/>
          <a:p>
            <a:endParaRPr/>
          </a:p>
        </p:txBody>
      </p:sp>
      <p:sp>
        <p:nvSpPr>
          <p:cNvPr id="20" name="Rechthoek 19"/>
          <p:cNvSpPr/>
          <p:nvPr userDrawn="1"/>
        </p:nvSpPr>
        <p:spPr>
          <a:xfrm>
            <a:off x="6313543" y="5898535"/>
            <a:ext cx="5878457" cy="959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22709" y="5951235"/>
            <a:ext cx="4138582" cy="854063"/>
          </a:xfrm>
          <a:prstGeom prst="rect">
            <a:avLst/>
          </a:prstGeom>
        </p:spPr>
      </p:pic>
      <p:sp>
        <p:nvSpPr>
          <p:cNvPr id="13" name="object 5"/>
          <p:cNvSpPr/>
          <p:nvPr userDrawn="1"/>
        </p:nvSpPr>
        <p:spPr>
          <a:xfrm>
            <a:off x="-71846" y="1348154"/>
            <a:ext cx="1579353" cy="2685898"/>
          </a:xfrm>
          <a:custGeom>
            <a:avLst/>
            <a:gdLst/>
            <a:ahLst/>
            <a:cxnLst/>
            <a:rect l="l" t="t" r="r" b="b"/>
            <a:pathLst>
              <a:path w="4197350" h="4098290">
                <a:moveTo>
                  <a:pt x="0" y="4097915"/>
                </a:moveTo>
                <a:lnTo>
                  <a:pt x="4197218" y="4097915"/>
                </a:lnTo>
                <a:lnTo>
                  <a:pt x="4197218" y="0"/>
                </a:lnTo>
                <a:lnTo>
                  <a:pt x="0" y="0"/>
                </a:lnTo>
                <a:lnTo>
                  <a:pt x="0" y="4097915"/>
                </a:lnTo>
                <a:close/>
              </a:path>
            </a:pathLst>
          </a:custGeom>
          <a:solidFill>
            <a:srgbClr val="6EA9D4">
              <a:alpha val="58000"/>
            </a:srgbClr>
          </a:solidFill>
          <a:ln>
            <a:noFill/>
          </a:ln>
        </p:spPr>
        <p:txBody>
          <a:bodyPr wrap="square" lIns="0" tIns="0" rIns="0" bIns="0" rtlCol="0"/>
          <a:lstStyle/>
          <a:p>
            <a:endParaRPr/>
          </a:p>
        </p:txBody>
      </p:sp>
      <p:sp>
        <p:nvSpPr>
          <p:cNvPr id="16" name="object 8"/>
          <p:cNvSpPr/>
          <p:nvPr userDrawn="1"/>
        </p:nvSpPr>
        <p:spPr>
          <a:xfrm>
            <a:off x="-71846" y="4029896"/>
            <a:ext cx="12282897" cy="1730104"/>
          </a:xfrm>
          <a:custGeom>
            <a:avLst/>
            <a:gdLst/>
            <a:ahLst/>
            <a:cxnLst/>
            <a:rect l="l" t="t" r="r" b="b"/>
            <a:pathLst>
              <a:path w="1220470" h="1220470">
                <a:moveTo>
                  <a:pt x="0" y="1219933"/>
                </a:moveTo>
                <a:lnTo>
                  <a:pt x="1219933" y="1219933"/>
                </a:lnTo>
                <a:lnTo>
                  <a:pt x="1219933" y="0"/>
                </a:lnTo>
                <a:lnTo>
                  <a:pt x="0" y="0"/>
                </a:lnTo>
                <a:lnTo>
                  <a:pt x="0" y="1219933"/>
                </a:lnTo>
                <a:close/>
              </a:path>
            </a:pathLst>
          </a:custGeom>
          <a:solidFill>
            <a:srgbClr val="309FA5"/>
          </a:solidFill>
          <a:ln>
            <a:noFill/>
          </a:ln>
        </p:spPr>
        <p:txBody>
          <a:bodyPr wrap="square" lIns="0" tIns="0" rIns="0" bIns="0" rtlCol="0"/>
          <a:lstStyle/>
          <a:p>
            <a:endParaRPr/>
          </a:p>
        </p:txBody>
      </p:sp>
      <p:sp>
        <p:nvSpPr>
          <p:cNvPr id="14" name="object 6"/>
          <p:cNvSpPr/>
          <p:nvPr userDrawn="1"/>
        </p:nvSpPr>
        <p:spPr>
          <a:xfrm>
            <a:off x="-71847" y="4034052"/>
            <a:ext cx="1583845" cy="2823948"/>
          </a:xfrm>
          <a:custGeom>
            <a:avLst/>
            <a:gdLst/>
            <a:ahLst/>
            <a:cxnLst/>
            <a:rect l="l" t="t" r="r" b="b"/>
            <a:pathLst>
              <a:path w="2550795" h="1250950">
                <a:moveTo>
                  <a:pt x="0" y="1250950"/>
                </a:moveTo>
                <a:lnTo>
                  <a:pt x="2550515" y="1250950"/>
                </a:lnTo>
                <a:lnTo>
                  <a:pt x="2550515" y="0"/>
                </a:lnTo>
                <a:lnTo>
                  <a:pt x="0" y="0"/>
                </a:lnTo>
                <a:lnTo>
                  <a:pt x="0" y="1250950"/>
                </a:lnTo>
                <a:close/>
              </a:path>
            </a:pathLst>
          </a:custGeom>
          <a:solidFill>
            <a:srgbClr val="6C757B">
              <a:alpha val="65098"/>
            </a:srgbClr>
          </a:solidFill>
          <a:ln>
            <a:noFill/>
          </a:ln>
        </p:spPr>
        <p:txBody>
          <a:bodyPr wrap="square" lIns="0" tIns="0" rIns="0" bIns="0" rtlCol="0"/>
          <a:lstStyle/>
          <a:p>
            <a:endParaRPr/>
          </a:p>
        </p:txBody>
      </p:sp>
      <p:sp>
        <p:nvSpPr>
          <p:cNvPr id="19" name="object 8"/>
          <p:cNvSpPr/>
          <p:nvPr userDrawn="1"/>
        </p:nvSpPr>
        <p:spPr>
          <a:xfrm>
            <a:off x="-71845" y="2733688"/>
            <a:ext cx="12268880" cy="1312702"/>
          </a:xfrm>
          <a:custGeom>
            <a:avLst/>
            <a:gdLst/>
            <a:ahLst/>
            <a:cxnLst/>
            <a:rect l="l" t="t" r="r" b="b"/>
            <a:pathLst>
              <a:path w="1220470" h="1220470">
                <a:moveTo>
                  <a:pt x="0" y="1219933"/>
                </a:moveTo>
                <a:lnTo>
                  <a:pt x="1219933" y="1219933"/>
                </a:lnTo>
                <a:lnTo>
                  <a:pt x="1219933" y="0"/>
                </a:lnTo>
                <a:lnTo>
                  <a:pt x="0" y="0"/>
                </a:lnTo>
                <a:lnTo>
                  <a:pt x="0" y="1219933"/>
                </a:lnTo>
                <a:close/>
              </a:path>
            </a:pathLst>
          </a:custGeom>
          <a:solidFill>
            <a:srgbClr val="309FA5">
              <a:alpha val="50196"/>
            </a:srgbClr>
          </a:solidFill>
          <a:ln>
            <a:noFill/>
          </a:ln>
        </p:spPr>
        <p:txBody>
          <a:bodyPr wrap="square" lIns="0" tIns="0" rIns="0" bIns="0" rtlCol="0"/>
          <a:lstStyle/>
          <a:p>
            <a:endParaRPr/>
          </a:p>
        </p:txBody>
      </p:sp>
      <p:sp>
        <p:nvSpPr>
          <p:cNvPr id="2" name="Titel 1">
            <a:extLst>
              <a:ext uri="{FF2B5EF4-FFF2-40B4-BE49-F238E27FC236}">
                <a16:creationId xmlns:a16="http://schemas.microsoft.com/office/drawing/2014/main" id="{DB0C7571-7D12-43DE-B36E-A48ACD2EA58C}"/>
              </a:ext>
            </a:extLst>
          </p:cNvPr>
          <p:cNvSpPr>
            <a:spLocks noGrp="1"/>
          </p:cNvSpPr>
          <p:nvPr>
            <p:ph type="ctrTitle" hasCustomPrompt="1"/>
          </p:nvPr>
        </p:nvSpPr>
        <p:spPr>
          <a:xfrm>
            <a:off x="1695634" y="4088550"/>
            <a:ext cx="10134416" cy="1127826"/>
          </a:xfrm>
          <a:prstGeom prst="rect">
            <a:avLst/>
          </a:prstGeom>
          <a:noFill/>
        </p:spPr>
        <p:txBody>
          <a:bodyPr anchor="ctr" anchorCtr="0">
            <a:noAutofit/>
          </a:bodyPr>
          <a:lstStyle>
            <a:lvl1pPr algn="l">
              <a:defRPr sz="4000" b="1" i="0">
                <a:solidFill>
                  <a:schemeClr val="bg1"/>
                </a:solidFill>
                <a:latin typeface="Arial Narrow" panose="020B0604020202020204" pitchFamily="34" charset="0"/>
                <a:cs typeface="Arial Narrow" panose="020B0604020202020204" pitchFamily="34" charset="0"/>
              </a:defRPr>
            </a:lvl1pPr>
          </a:lstStyle>
          <a:p>
            <a:r>
              <a:rPr lang="nl-NL" dirty="0"/>
              <a:t>Klikken om de titel te bewerken</a:t>
            </a:r>
          </a:p>
        </p:txBody>
      </p:sp>
      <p:sp>
        <p:nvSpPr>
          <p:cNvPr id="28" name="Ondertitel 2"/>
          <p:cNvSpPr>
            <a:spLocks noGrp="1"/>
          </p:cNvSpPr>
          <p:nvPr>
            <p:ph type="subTitle" idx="1" hasCustomPrompt="1"/>
          </p:nvPr>
        </p:nvSpPr>
        <p:spPr>
          <a:xfrm>
            <a:off x="1695633" y="5216376"/>
            <a:ext cx="6781617" cy="351115"/>
          </a:xfrm>
          <a:prstGeom prst="rect">
            <a:avLst/>
          </a:prstGeom>
        </p:spPr>
        <p:txBody>
          <a:bodyPr anchor="t" anchorCtr="0"/>
          <a:lstStyle>
            <a:lvl1pPr marL="0" indent="0" algn="l">
              <a:buNone/>
              <a:defRPr sz="20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 te bewerken</a:t>
            </a:r>
          </a:p>
        </p:txBody>
      </p:sp>
      <p:sp>
        <p:nvSpPr>
          <p:cNvPr id="31" name="Tijdelijke aanduiding voor datum 6"/>
          <p:cNvSpPr>
            <a:spLocks noGrp="1"/>
          </p:cNvSpPr>
          <p:nvPr>
            <p:ph type="dt" sz="half" idx="10"/>
          </p:nvPr>
        </p:nvSpPr>
        <p:spPr>
          <a:xfrm>
            <a:off x="8477250" y="5216376"/>
            <a:ext cx="3352799" cy="351115"/>
          </a:xfrm>
          <a:prstGeom prst="rect">
            <a:avLst/>
          </a:prstGeom>
        </p:spPr>
        <p:txBody>
          <a:bodyPr/>
          <a:lstStyle>
            <a:lvl1pPr algn="r">
              <a:defRPr sz="2000">
                <a:solidFill>
                  <a:schemeClr val="bg1"/>
                </a:solidFill>
                <a:latin typeface="Arial Narrow" panose="020B0606020202030204" pitchFamily="34" charset="0"/>
              </a:defRPr>
            </a:lvl1pPr>
          </a:lstStyle>
          <a:p>
            <a:endParaRPr lang="nl-NL" dirty="0"/>
          </a:p>
        </p:txBody>
      </p:sp>
    </p:spTree>
    <p:extLst>
      <p:ext uri="{BB962C8B-B14F-4D97-AF65-F5344CB8AC3E}">
        <p14:creationId xmlns:p14="http://schemas.microsoft.com/office/powerpoint/2010/main" val="189814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255845"/>
            <a:ext cx="12192000" cy="602155"/>
          </a:xfrm>
          <a:prstGeom prst="rect">
            <a:avLst/>
          </a:prstGeom>
          <a:solidFill>
            <a:srgbClr val="806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hasCustomPrompt="1"/>
          </p:nvPr>
        </p:nvSpPr>
        <p:spPr>
          <a:xfrm>
            <a:off x="714704" y="365126"/>
            <a:ext cx="10996689" cy="993924"/>
          </a:xfrm>
          <a:prstGeom prst="rect">
            <a:avLst/>
          </a:prstGeom>
        </p:spPr>
        <p:txBody>
          <a:bodyPr anchor="ctr" anchorCtr="0">
            <a:noAutofit/>
          </a:bodyPr>
          <a:lstStyle>
            <a:lvl1pPr>
              <a:defRPr sz="4000" b="1" i="0">
                <a:solidFill>
                  <a:srgbClr val="008F91"/>
                </a:solidFill>
                <a:latin typeface="Arial Narrow" panose="020B0604020202020204" pitchFamily="34" charset="0"/>
                <a:cs typeface="Arial Narrow" panose="020B0604020202020204" pitchFamily="34" charset="0"/>
              </a:defRPr>
            </a:lvl1pPr>
          </a:lstStyle>
          <a:p>
            <a:r>
              <a:rPr lang="nl-NL" dirty="0"/>
              <a:t>Klikken om de titelstijl van het model te bewerken</a:t>
            </a:r>
          </a:p>
        </p:txBody>
      </p:sp>
      <p:sp>
        <p:nvSpPr>
          <p:cNvPr id="3" name="Tijdelijke aanduiding voor inhoud 2">
            <a:extLst>
              <a:ext uri="{FF2B5EF4-FFF2-40B4-BE49-F238E27FC236}">
                <a16:creationId xmlns:a16="http://schemas.microsoft.com/office/drawing/2014/main" id="{C449831F-7C97-4CCA-A321-F049CF711600}"/>
              </a:ext>
            </a:extLst>
          </p:cNvPr>
          <p:cNvSpPr>
            <a:spLocks noGrp="1"/>
          </p:cNvSpPr>
          <p:nvPr>
            <p:ph idx="1" hasCustomPrompt="1"/>
          </p:nvPr>
        </p:nvSpPr>
        <p:spPr>
          <a:xfrm>
            <a:off x="714704" y="1670339"/>
            <a:ext cx="10996689" cy="4590000"/>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Eerste niveau</a:t>
            </a:r>
          </a:p>
          <a:p>
            <a:pPr lvl="1"/>
            <a:r>
              <a:rPr lang="nl-NL" dirty="0"/>
              <a:t>Tweede niveau</a:t>
            </a:r>
          </a:p>
          <a:p>
            <a:pPr lvl="2"/>
            <a:r>
              <a:rPr lang="nl-NL" dirty="0"/>
              <a:t>Derde niveau</a:t>
            </a:r>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11575640" y="6412922"/>
            <a:ext cx="616360" cy="288000"/>
          </a:xfrm>
          <a:prstGeom prst="rect">
            <a:avLst/>
          </a:prstGeom>
        </p:spPr>
        <p:txBody>
          <a:bodyPr/>
          <a:lstStyle>
            <a:lvl1pPr algn="ctr">
              <a:defRPr sz="1800">
                <a:solidFill>
                  <a:schemeClr val="bg1"/>
                </a:solidFill>
                <a:latin typeface="Arial Narrow" panose="020B0606020202030204" pitchFamily="34" charset="0"/>
              </a:defRPr>
            </a:lvl1pPr>
          </a:lstStyle>
          <a:p>
            <a:fld id="{BC7542B0-25A2-47FA-B68A-E294C9D41D92}" type="slidenum">
              <a:rPr lang="nl-NL" smtClean="0"/>
              <a:pPr/>
              <a:t>‹nr.›</a:t>
            </a:fld>
            <a:endParaRPr lang="nl-NL" dirty="0"/>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858000"/>
          </a:xfrm>
          <a:prstGeom prst="rect">
            <a:avLst/>
          </a:prstGeom>
          <a:gradFill>
            <a:gsLst>
              <a:gs pos="0">
                <a:schemeClr val="bg1">
                  <a:alpha val="81000"/>
                </a:schemeClr>
              </a:gs>
              <a:gs pos="48000">
                <a:schemeClr val="bg1"/>
              </a:gs>
              <a:gs pos="99000">
                <a:srgbClr val="806626">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1875053-BA62-604A-9CA5-939260FEE576}"/>
              </a:ext>
            </a:extLst>
          </p:cNvPr>
          <p:cNvSpPr txBox="1"/>
          <p:nvPr userDrawn="1"/>
        </p:nvSpPr>
        <p:spPr>
          <a:xfrm>
            <a:off x="80354" y="1587640"/>
            <a:ext cx="553998" cy="4668205"/>
          </a:xfrm>
          <a:prstGeom prst="rect">
            <a:avLst/>
          </a:prstGeom>
          <a:noFill/>
        </p:spPr>
        <p:txBody>
          <a:bodyPr vert="vert270" wrap="square" rtlCol="0">
            <a:spAutoFit/>
          </a:bodyPr>
          <a:lstStyle/>
          <a:p>
            <a:pPr algn="l"/>
            <a:r>
              <a:rPr lang="nl-NL" sz="2400" b="1" i="0" dirty="0">
                <a:solidFill>
                  <a:schemeClr val="tx1">
                    <a:lumMod val="65000"/>
                    <a:lumOff val="35000"/>
                  </a:schemeClr>
                </a:solidFill>
                <a:latin typeface="Arial Narrow" panose="020B0604020202020204" pitchFamily="34" charset="0"/>
                <a:cs typeface="Arial Narrow" panose="020B0604020202020204" pitchFamily="34" charset="0"/>
              </a:rPr>
              <a:t>Kenniscentrum </a:t>
            </a:r>
            <a:r>
              <a:rPr lang="nl-NL" sz="2400" b="1" i="0" dirty="0" err="1">
                <a:solidFill>
                  <a:srgbClr val="008F91"/>
                </a:solidFill>
                <a:latin typeface="Arial Narrow" panose="020B0604020202020204" pitchFamily="34" charset="0"/>
                <a:cs typeface="Arial Narrow" panose="020B0604020202020204" pitchFamily="34" charset="0"/>
              </a:rPr>
              <a:t>Kinderpalliatieve</a:t>
            </a:r>
            <a:r>
              <a:rPr lang="nl-NL" sz="2400" b="1" i="0" dirty="0">
                <a:solidFill>
                  <a:srgbClr val="008F91"/>
                </a:solidFill>
                <a:latin typeface="Arial Narrow" panose="020B0604020202020204" pitchFamily="34" charset="0"/>
                <a:cs typeface="Arial Narrow" panose="020B0604020202020204" pitchFamily="34" charset="0"/>
              </a:rPr>
              <a:t> Zorg</a:t>
            </a:r>
          </a:p>
        </p:txBody>
      </p:sp>
      <p:pic>
        <p:nvPicPr>
          <p:cNvPr id="13" name="Afbeelding 12">
            <a:extLst>
              <a:ext uri="{FF2B5EF4-FFF2-40B4-BE49-F238E27FC236}">
                <a16:creationId xmlns:a16="http://schemas.microsoft.com/office/drawing/2014/main" id="{71CA5D39-90CE-6945-9E9F-38C1DDAB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9127" b="-5130"/>
          <a:stretch/>
        </p:blipFill>
        <p:spPr>
          <a:xfrm>
            <a:off x="80354" y="543163"/>
            <a:ext cx="613725" cy="637849"/>
          </a:xfrm>
          <a:prstGeom prst="rect">
            <a:avLst/>
          </a:prstGeom>
          <a:effectLst>
            <a:outerShdw blurRad="50800" dist="38100" dir="2700000" algn="tl" rotWithShape="0">
              <a:schemeClr val="tx1">
                <a:lumMod val="65000"/>
                <a:lumOff val="35000"/>
                <a:alpha val="40000"/>
              </a:schemeClr>
            </a:outerShdw>
          </a:effectLst>
        </p:spPr>
      </p:pic>
    </p:spTree>
    <p:extLst>
      <p:ext uri="{BB962C8B-B14F-4D97-AF65-F5344CB8AC3E}">
        <p14:creationId xmlns:p14="http://schemas.microsoft.com/office/powerpoint/2010/main" val="85987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255845"/>
            <a:ext cx="12192000" cy="602155"/>
          </a:xfrm>
          <a:prstGeom prst="rect">
            <a:avLst/>
          </a:prstGeom>
          <a:solidFill>
            <a:srgbClr val="806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hasCustomPrompt="1"/>
          </p:nvPr>
        </p:nvSpPr>
        <p:spPr>
          <a:xfrm>
            <a:off x="714704" y="365126"/>
            <a:ext cx="10996689" cy="993924"/>
          </a:xfrm>
          <a:prstGeom prst="rect">
            <a:avLst/>
          </a:prstGeom>
        </p:spPr>
        <p:txBody>
          <a:bodyPr anchor="ctr" anchorCtr="0">
            <a:noAutofit/>
          </a:bodyPr>
          <a:lstStyle>
            <a:lvl1pPr>
              <a:defRPr sz="4000" b="1" i="0">
                <a:solidFill>
                  <a:srgbClr val="008F91"/>
                </a:solidFill>
                <a:latin typeface="Arial Narrow" panose="020B0604020202020204" pitchFamily="34" charset="0"/>
                <a:cs typeface="Arial Narrow" panose="020B0604020202020204" pitchFamily="34" charset="0"/>
              </a:defRPr>
            </a:lvl1pPr>
          </a:lstStyle>
          <a:p>
            <a:r>
              <a:rPr lang="nl-NL" dirty="0"/>
              <a:t>Klikken om de titelstijl van het model te bewerken</a:t>
            </a:r>
          </a:p>
        </p:txBody>
      </p:sp>
      <p:sp>
        <p:nvSpPr>
          <p:cNvPr id="3" name="Tijdelijke aanduiding voor inhoud 2">
            <a:extLst>
              <a:ext uri="{FF2B5EF4-FFF2-40B4-BE49-F238E27FC236}">
                <a16:creationId xmlns:a16="http://schemas.microsoft.com/office/drawing/2014/main" id="{C449831F-7C97-4CCA-A321-F049CF711600}"/>
              </a:ext>
            </a:extLst>
          </p:cNvPr>
          <p:cNvSpPr>
            <a:spLocks noGrp="1"/>
          </p:cNvSpPr>
          <p:nvPr>
            <p:ph idx="1" hasCustomPrompt="1"/>
          </p:nvPr>
        </p:nvSpPr>
        <p:spPr>
          <a:xfrm>
            <a:off x="6311393" y="1670339"/>
            <a:ext cx="5400000" cy="4585506"/>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Eerste niveau</a:t>
            </a:r>
          </a:p>
          <a:p>
            <a:pPr lvl="1"/>
            <a:r>
              <a:rPr lang="nl-NL" dirty="0"/>
              <a:t>Tweede niveau</a:t>
            </a:r>
          </a:p>
          <a:p>
            <a:pPr lvl="2"/>
            <a:r>
              <a:rPr lang="nl-NL" dirty="0"/>
              <a:t>Derde niveau</a:t>
            </a:r>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11575640" y="6412922"/>
            <a:ext cx="616360" cy="288000"/>
          </a:xfrm>
          <a:prstGeom prst="rect">
            <a:avLst/>
          </a:prstGeom>
        </p:spPr>
        <p:txBody>
          <a:bodyPr/>
          <a:lstStyle>
            <a:lvl1pPr algn="ctr">
              <a:defRPr sz="1800">
                <a:solidFill>
                  <a:schemeClr val="bg1"/>
                </a:solidFill>
                <a:latin typeface="Arial Narrow" panose="020B0606020202030204" pitchFamily="34" charset="0"/>
              </a:defRPr>
            </a:lvl1pPr>
          </a:lstStyle>
          <a:p>
            <a:fld id="{BC7542B0-25A2-47FA-B68A-E294C9D41D92}" type="slidenum">
              <a:rPr lang="nl-NL" smtClean="0"/>
              <a:pPr/>
              <a:t>‹nr.›</a:t>
            </a:fld>
            <a:endParaRPr lang="nl-NL" dirty="0"/>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858000"/>
          </a:xfrm>
          <a:prstGeom prst="rect">
            <a:avLst/>
          </a:prstGeom>
          <a:gradFill>
            <a:gsLst>
              <a:gs pos="0">
                <a:schemeClr val="bg1">
                  <a:alpha val="81000"/>
                </a:schemeClr>
              </a:gs>
              <a:gs pos="48000">
                <a:schemeClr val="bg1"/>
              </a:gs>
              <a:gs pos="99000">
                <a:srgbClr val="806626">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1875053-BA62-604A-9CA5-939260FEE576}"/>
              </a:ext>
            </a:extLst>
          </p:cNvPr>
          <p:cNvSpPr txBox="1"/>
          <p:nvPr userDrawn="1"/>
        </p:nvSpPr>
        <p:spPr>
          <a:xfrm>
            <a:off x="80354" y="1587640"/>
            <a:ext cx="553998" cy="4668205"/>
          </a:xfrm>
          <a:prstGeom prst="rect">
            <a:avLst/>
          </a:prstGeom>
          <a:noFill/>
        </p:spPr>
        <p:txBody>
          <a:bodyPr vert="vert270" wrap="square" rtlCol="0">
            <a:spAutoFit/>
          </a:bodyPr>
          <a:lstStyle/>
          <a:p>
            <a:pPr algn="l"/>
            <a:r>
              <a:rPr lang="nl-NL" sz="2400" b="1" i="0" dirty="0">
                <a:solidFill>
                  <a:schemeClr val="tx1">
                    <a:lumMod val="65000"/>
                    <a:lumOff val="35000"/>
                  </a:schemeClr>
                </a:solidFill>
                <a:latin typeface="Arial Narrow" panose="020B0604020202020204" pitchFamily="34" charset="0"/>
                <a:cs typeface="Arial Narrow" panose="020B0604020202020204" pitchFamily="34" charset="0"/>
              </a:rPr>
              <a:t>Kenniscentrum </a:t>
            </a:r>
            <a:r>
              <a:rPr lang="nl-NL" sz="2400" b="1" i="0" dirty="0" err="1">
                <a:solidFill>
                  <a:srgbClr val="008F91"/>
                </a:solidFill>
                <a:latin typeface="Arial Narrow" panose="020B0604020202020204" pitchFamily="34" charset="0"/>
                <a:cs typeface="Arial Narrow" panose="020B0604020202020204" pitchFamily="34" charset="0"/>
              </a:rPr>
              <a:t>Kinderpalliatieve</a:t>
            </a:r>
            <a:r>
              <a:rPr lang="nl-NL" sz="2400" b="1" i="0" dirty="0">
                <a:solidFill>
                  <a:srgbClr val="008F91"/>
                </a:solidFill>
                <a:latin typeface="Arial Narrow" panose="020B0604020202020204" pitchFamily="34" charset="0"/>
                <a:cs typeface="Arial Narrow" panose="020B0604020202020204" pitchFamily="34" charset="0"/>
              </a:rPr>
              <a:t> Zorg</a:t>
            </a:r>
          </a:p>
        </p:txBody>
      </p:sp>
      <p:sp>
        <p:nvSpPr>
          <p:cNvPr id="9" name="Tijdelijke aanduiding voor inhoud 2">
            <a:extLst>
              <a:ext uri="{FF2B5EF4-FFF2-40B4-BE49-F238E27FC236}">
                <a16:creationId xmlns:a16="http://schemas.microsoft.com/office/drawing/2014/main" id="{C449831F-7C97-4CCA-A321-F049CF711600}"/>
              </a:ext>
            </a:extLst>
          </p:cNvPr>
          <p:cNvSpPr>
            <a:spLocks noGrp="1"/>
          </p:cNvSpPr>
          <p:nvPr>
            <p:ph idx="11" hasCustomPrompt="1"/>
          </p:nvPr>
        </p:nvSpPr>
        <p:spPr>
          <a:xfrm>
            <a:off x="696000" y="1668158"/>
            <a:ext cx="5400000" cy="4590000"/>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Object</a:t>
            </a:r>
          </a:p>
        </p:txBody>
      </p:sp>
      <p:pic>
        <p:nvPicPr>
          <p:cNvPr id="14" name="Afbeelding 13">
            <a:extLst>
              <a:ext uri="{FF2B5EF4-FFF2-40B4-BE49-F238E27FC236}">
                <a16:creationId xmlns:a16="http://schemas.microsoft.com/office/drawing/2014/main" id="{71CA5D39-90CE-6945-9E9F-38C1DDAB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9127" b="-5130"/>
          <a:stretch/>
        </p:blipFill>
        <p:spPr>
          <a:xfrm>
            <a:off x="80354" y="543163"/>
            <a:ext cx="613725" cy="637849"/>
          </a:xfrm>
          <a:prstGeom prst="rect">
            <a:avLst/>
          </a:prstGeom>
          <a:effectLst>
            <a:outerShdw blurRad="50800" dist="38100" dir="2700000" algn="tl" rotWithShape="0">
              <a:schemeClr val="tx1">
                <a:lumMod val="65000"/>
                <a:lumOff val="35000"/>
                <a:alpha val="40000"/>
              </a:schemeClr>
            </a:outerShdw>
          </a:effectLst>
        </p:spPr>
      </p:pic>
    </p:spTree>
    <p:extLst>
      <p:ext uri="{BB962C8B-B14F-4D97-AF65-F5344CB8AC3E}">
        <p14:creationId xmlns:p14="http://schemas.microsoft.com/office/powerpoint/2010/main" val="296624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255845"/>
            <a:ext cx="12192000" cy="602155"/>
          </a:xfrm>
          <a:prstGeom prst="rect">
            <a:avLst/>
          </a:prstGeom>
          <a:solidFill>
            <a:srgbClr val="806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hasCustomPrompt="1"/>
          </p:nvPr>
        </p:nvSpPr>
        <p:spPr>
          <a:xfrm>
            <a:off x="714704" y="365126"/>
            <a:ext cx="10996689" cy="993924"/>
          </a:xfrm>
          <a:prstGeom prst="rect">
            <a:avLst/>
          </a:prstGeom>
        </p:spPr>
        <p:txBody>
          <a:bodyPr anchor="ctr" anchorCtr="0">
            <a:noAutofit/>
          </a:bodyPr>
          <a:lstStyle>
            <a:lvl1pPr>
              <a:defRPr sz="4000" b="1" i="0">
                <a:solidFill>
                  <a:srgbClr val="008F91"/>
                </a:solidFill>
                <a:latin typeface="Arial Narrow" panose="020B0604020202020204" pitchFamily="34" charset="0"/>
                <a:cs typeface="Arial Narrow" panose="020B0604020202020204" pitchFamily="34" charset="0"/>
              </a:defRPr>
            </a:lvl1pPr>
          </a:lstStyle>
          <a:p>
            <a:r>
              <a:rPr lang="nl-NL" dirty="0"/>
              <a:t>Klikken om de titelstijl van het model te bewerken</a:t>
            </a:r>
          </a:p>
        </p:txBody>
      </p:sp>
      <p:sp>
        <p:nvSpPr>
          <p:cNvPr id="3" name="Tijdelijke aanduiding voor inhoud 2">
            <a:extLst>
              <a:ext uri="{FF2B5EF4-FFF2-40B4-BE49-F238E27FC236}">
                <a16:creationId xmlns:a16="http://schemas.microsoft.com/office/drawing/2014/main" id="{C449831F-7C97-4CCA-A321-F049CF711600}"/>
              </a:ext>
            </a:extLst>
          </p:cNvPr>
          <p:cNvSpPr>
            <a:spLocks noGrp="1"/>
          </p:cNvSpPr>
          <p:nvPr>
            <p:ph idx="1" hasCustomPrompt="1"/>
          </p:nvPr>
        </p:nvSpPr>
        <p:spPr>
          <a:xfrm>
            <a:off x="714704" y="1670339"/>
            <a:ext cx="5400000" cy="4590000"/>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Eerste niveau</a:t>
            </a:r>
          </a:p>
          <a:p>
            <a:pPr lvl="1"/>
            <a:r>
              <a:rPr lang="nl-NL" dirty="0"/>
              <a:t>Tweede niveau</a:t>
            </a:r>
          </a:p>
          <a:p>
            <a:pPr lvl="2"/>
            <a:r>
              <a:rPr lang="nl-NL" dirty="0"/>
              <a:t>Derde niveau</a:t>
            </a:r>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11575640" y="6412922"/>
            <a:ext cx="616360" cy="288000"/>
          </a:xfrm>
          <a:prstGeom prst="rect">
            <a:avLst/>
          </a:prstGeom>
        </p:spPr>
        <p:txBody>
          <a:bodyPr/>
          <a:lstStyle>
            <a:lvl1pPr algn="ctr">
              <a:defRPr sz="1800">
                <a:solidFill>
                  <a:schemeClr val="bg1"/>
                </a:solidFill>
                <a:latin typeface="Arial Narrow" panose="020B0606020202030204" pitchFamily="34" charset="0"/>
              </a:defRPr>
            </a:lvl1pPr>
          </a:lstStyle>
          <a:p>
            <a:fld id="{BC7542B0-25A2-47FA-B68A-E294C9D41D92}" type="slidenum">
              <a:rPr lang="nl-NL" smtClean="0"/>
              <a:pPr/>
              <a:t>‹nr.›</a:t>
            </a:fld>
            <a:endParaRPr lang="nl-NL" dirty="0"/>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858000"/>
          </a:xfrm>
          <a:prstGeom prst="rect">
            <a:avLst/>
          </a:prstGeom>
          <a:gradFill>
            <a:gsLst>
              <a:gs pos="0">
                <a:schemeClr val="bg1">
                  <a:alpha val="81000"/>
                </a:schemeClr>
              </a:gs>
              <a:gs pos="48000">
                <a:schemeClr val="bg1"/>
              </a:gs>
              <a:gs pos="99000">
                <a:srgbClr val="806626">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1875053-BA62-604A-9CA5-939260FEE576}"/>
              </a:ext>
            </a:extLst>
          </p:cNvPr>
          <p:cNvSpPr txBox="1"/>
          <p:nvPr userDrawn="1"/>
        </p:nvSpPr>
        <p:spPr>
          <a:xfrm>
            <a:off x="80354" y="1587640"/>
            <a:ext cx="553998" cy="4668205"/>
          </a:xfrm>
          <a:prstGeom prst="rect">
            <a:avLst/>
          </a:prstGeom>
          <a:noFill/>
        </p:spPr>
        <p:txBody>
          <a:bodyPr vert="vert270" wrap="square" rtlCol="0">
            <a:spAutoFit/>
          </a:bodyPr>
          <a:lstStyle/>
          <a:p>
            <a:pPr algn="l"/>
            <a:r>
              <a:rPr lang="nl-NL" sz="2400" b="1" i="0" dirty="0">
                <a:solidFill>
                  <a:schemeClr val="tx1">
                    <a:lumMod val="65000"/>
                    <a:lumOff val="35000"/>
                  </a:schemeClr>
                </a:solidFill>
                <a:latin typeface="Arial Narrow" panose="020B0604020202020204" pitchFamily="34" charset="0"/>
                <a:cs typeface="Arial Narrow" panose="020B0604020202020204" pitchFamily="34" charset="0"/>
              </a:rPr>
              <a:t>Kenniscentrum </a:t>
            </a:r>
            <a:r>
              <a:rPr lang="nl-NL" sz="2400" b="1" i="0" dirty="0" err="1">
                <a:solidFill>
                  <a:srgbClr val="008F91"/>
                </a:solidFill>
                <a:latin typeface="Arial Narrow" panose="020B0604020202020204" pitchFamily="34" charset="0"/>
                <a:cs typeface="Arial Narrow" panose="020B0604020202020204" pitchFamily="34" charset="0"/>
              </a:rPr>
              <a:t>Kinderpalliatieve</a:t>
            </a:r>
            <a:r>
              <a:rPr lang="nl-NL" sz="2400" b="1" i="0" dirty="0">
                <a:solidFill>
                  <a:srgbClr val="008F91"/>
                </a:solidFill>
                <a:latin typeface="Arial Narrow" panose="020B0604020202020204" pitchFamily="34" charset="0"/>
                <a:cs typeface="Arial Narrow" panose="020B0604020202020204" pitchFamily="34" charset="0"/>
              </a:rPr>
              <a:t> Zorg</a:t>
            </a:r>
          </a:p>
        </p:txBody>
      </p:sp>
      <p:sp>
        <p:nvSpPr>
          <p:cNvPr id="9" name="Tijdelijke aanduiding voor inhoud 2">
            <a:extLst>
              <a:ext uri="{FF2B5EF4-FFF2-40B4-BE49-F238E27FC236}">
                <a16:creationId xmlns:a16="http://schemas.microsoft.com/office/drawing/2014/main" id="{C449831F-7C97-4CCA-A321-F049CF711600}"/>
              </a:ext>
            </a:extLst>
          </p:cNvPr>
          <p:cNvSpPr>
            <a:spLocks noGrp="1"/>
          </p:cNvSpPr>
          <p:nvPr>
            <p:ph idx="11" hasCustomPrompt="1"/>
          </p:nvPr>
        </p:nvSpPr>
        <p:spPr>
          <a:xfrm>
            <a:off x="6311393" y="1665844"/>
            <a:ext cx="5400000" cy="4590000"/>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Eerste niveau</a:t>
            </a:r>
          </a:p>
          <a:p>
            <a:pPr lvl="1"/>
            <a:r>
              <a:rPr lang="nl-NL" dirty="0"/>
              <a:t>Tweede niveau</a:t>
            </a:r>
          </a:p>
          <a:p>
            <a:pPr lvl="2"/>
            <a:r>
              <a:rPr lang="nl-NL" dirty="0"/>
              <a:t>Derde niveau</a:t>
            </a:r>
          </a:p>
        </p:txBody>
      </p:sp>
      <p:pic>
        <p:nvPicPr>
          <p:cNvPr id="14" name="Afbeelding 13">
            <a:extLst>
              <a:ext uri="{FF2B5EF4-FFF2-40B4-BE49-F238E27FC236}">
                <a16:creationId xmlns:a16="http://schemas.microsoft.com/office/drawing/2014/main" id="{71CA5D39-90CE-6945-9E9F-38C1DDAB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9127" b="-5130"/>
          <a:stretch/>
        </p:blipFill>
        <p:spPr>
          <a:xfrm>
            <a:off x="80354" y="543163"/>
            <a:ext cx="613725" cy="637849"/>
          </a:xfrm>
          <a:prstGeom prst="rect">
            <a:avLst/>
          </a:prstGeom>
          <a:effectLst>
            <a:outerShdw blurRad="50800" dist="38100" dir="2700000" algn="tl" rotWithShape="0">
              <a:schemeClr val="tx1">
                <a:lumMod val="65000"/>
                <a:lumOff val="35000"/>
                <a:alpha val="40000"/>
              </a:schemeClr>
            </a:outerShdw>
          </a:effectLst>
        </p:spPr>
      </p:pic>
    </p:spTree>
    <p:extLst>
      <p:ext uri="{BB962C8B-B14F-4D97-AF65-F5344CB8AC3E}">
        <p14:creationId xmlns:p14="http://schemas.microsoft.com/office/powerpoint/2010/main" val="87873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255845"/>
            <a:ext cx="12192000" cy="602155"/>
          </a:xfrm>
          <a:prstGeom prst="rect">
            <a:avLst/>
          </a:prstGeom>
          <a:solidFill>
            <a:srgbClr val="806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hasCustomPrompt="1"/>
          </p:nvPr>
        </p:nvSpPr>
        <p:spPr>
          <a:xfrm>
            <a:off x="714704" y="365126"/>
            <a:ext cx="10996689" cy="993924"/>
          </a:xfrm>
          <a:prstGeom prst="rect">
            <a:avLst/>
          </a:prstGeom>
        </p:spPr>
        <p:txBody>
          <a:bodyPr anchor="ctr" anchorCtr="0">
            <a:noAutofit/>
          </a:bodyPr>
          <a:lstStyle>
            <a:lvl1pPr>
              <a:defRPr sz="4000" b="1" i="0">
                <a:solidFill>
                  <a:srgbClr val="008F91"/>
                </a:solidFill>
                <a:latin typeface="Arial Narrow" panose="020B0604020202020204" pitchFamily="34" charset="0"/>
                <a:cs typeface="Arial Narrow" panose="020B0604020202020204" pitchFamily="34" charset="0"/>
              </a:defRPr>
            </a:lvl1pPr>
          </a:lstStyle>
          <a:p>
            <a:r>
              <a:rPr lang="nl-NL" dirty="0"/>
              <a:t>Klikken om de titelstijl van het model te bewerken</a:t>
            </a:r>
          </a:p>
        </p:txBody>
      </p:sp>
      <p:sp>
        <p:nvSpPr>
          <p:cNvPr id="3" name="Tijdelijke aanduiding voor inhoud 2">
            <a:extLst>
              <a:ext uri="{FF2B5EF4-FFF2-40B4-BE49-F238E27FC236}">
                <a16:creationId xmlns:a16="http://schemas.microsoft.com/office/drawing/2014/main" id="{C449831F-7C97-4CCA-A321-F049CF711600}"/>
              </a:ext>
            </a:extLst>
          </p:cNvPr>
          <p:cNvSpPr>
            <a:spLocks noGrp="1"/>
          </p:cNvSpPr>
          <p:nvPr>
            <p:ph idx="1" hasCustomPrompt="1"/>
          </p:nvPr>
        </p:nvSpPr>
        <p:spPr>
          <a:xfrm>
            <a:off x="714704" y="1670339"/>
            <a:ext cx="7306689" cy="4585506"/>
          </a:xfrm>
          <a:prstGeom prst="rect">
            <a:avLst/>
          </a:prstGeom>
        </p:spPr>
        <p:txBody>
          <a:bodyPr/>
          <a:lstStyle>
            <a:lvl1pPr marL="357188" indent="-357188">
              <a:buClr>
                <a:srgbClr val="008F91"/>
              </a:buClr>
              <a:buSzPct val="125000"/>
              <a:buFont typeface="Century Gothic" panose="020B0502020202020204" pitchFamily="34" charset="0"/>
              <a:buChar char="▪"/>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lvl="0"/>
            <a:r>
              <a:rPr lang="nl-NL" dirty="0"/>
              <a:t>Eerste niveau</a:t>
            </a:r>
          </a:p>
          <a:p>
            <a:pPr lvl="1"/>
            <a:r>
              <a:rPr lang="nl-NL" dirty="0"/>
              <a:t>Tweede niveau</a:t>
            </a:r>
          </a:p>
          <a:p>
            <a:pPr lvl="2"/>
            <a:r>
              <a:rPr lang="nl-NL" dirty="0"/>
              <a:t>Derde niveau</a:t>
            </a:r>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11575640" y="6412922"/>
            <a:ext cx="616360" cy="288000"/>
          </a:xfrm>
          <a:prstGeom prst="rect">
            <a:avLst/>
          </a:prstGeom>
        </p:spPr>
        <p:txBody>
          <a:bodyPr/>
          <a:lstStyle>
            <a:lvl1pPr algn="ctr">
              <a:defRPr sz="1800">
                <a:solidFill>
                  <a:schemeClr val="bg1"/>
                </a:solidFill>
                <a:latin typeface="Arial Narrow" panose="020B0606020202030204" pitchFamily="34" charset="0"/>
              </a:defRPr>
            </a:lvl1pPr>
          </a:lstStyle>
          <a:p>
            <a:fld id="{BC7542B0-25A2-47FA-B68A-E294C9D41D92}" type="slidenum">
              <a:rPr lang="nl-NL" smtClean="0"/>
              <a:pPr/>
              <a:t>‹nr.›</a:t>
            </a:fld>
            <a:endParaRPr lang="nl-NL" dirty="0"/>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858000"/>
          </a:xfrm>
          <a:prstGeom prst="rect">
            <a:avLst/>
          </a:prstGeom>
          <a:gradFill>
            <a:gsLst>
              <a:gs pos="0">
                <a:schemeClr val="bg1">
                  <a:alpha val="81000"/>
                </a:schemeClr>
              </a:gs>
              <a:gs pos="48000">
                <a:schemeClr val="bg1"/>
              </a:gs>
              <a:gs pos="99000">
                <a:srgbClr val="806626">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1875053-BA62-604A-9CA5-939260FEE576}"/>
              </a:ext>
            </a:extLst>
          </p:cNvPr>
          <p:cNvSpPr txBox="1"/>
          <p:nvPr userDrawn="1"/>
        </p:nvSpPr>
        <p:spPr>
          <a:xfrm>
            <a:off x="80354" y="1587640"/>
            <a:ext cx="553998" cy="4668205"/>
          </a:xfrm>
          <a:prstGeom prst="rect">
            <a:avLst/>
          </a:prstGeom>
          <a:noFill/>
        </p:spPr>
        <p:txBody>
          <a:bodyPr vert="vert270" wrap="square" rtlCol="0">
            <a:spAutoFit/>
          </a:bodyPr>
          <a:lstStyle/>
          <a:p>
            <a:pPr algn="l"/>
            <a:r>
              <a:rPr lang="nl-NL" sz="2400" b="1" i="0" dirty="0">
                <a:solidFill>
                  <a:schemeClr val="tx1">
                    <a:lumMod val="65000"/>
                    <a:lumOff val="35000"/>
                  </a:schemeClr>
                </a:solidFill>
                <a:latin typeface="Arial Narrow" panose="020B0604020202020204" pitchFamily="34" charset="0"/>
                <a:cs typeface="Arial Narrow" panose="020B0604020202020204" pitchFamily="34" charset="0"/>
              </a:rPr>
              <a:t>Kenniscentrum </a:t>
            </a:r>
            <a:r>
              <a:rPr lang="nl-NL" sz="2400" b="1" i="0" dirty="0" err="1">
                <a:solidFill>
                  <a:srgbClr val="008F91"/>
                </a:solidFill>
                <a:latin typeface="Arial Narrow" panose="020B0604020202020204" pitchFamily="34" charset="0"/>
                <a:cs typeface="Arial Narrow" panose="020B0604020202020204" pitchFamily="34" charset="0"/>
              </a:rPr>
              <a:t>Kinderpalliatieve</a:t>
            </a:r>
            <a:r>
              <a:rPr lang="nl-NL" sz="2400" b="1" i="0" dirty="0">
                <a:solidFill>
                  <a:srgbClr val="008F91"/>
                </a:solidFill>
                <a:latin typeface="Arial Narrow" panose="020B0604020202020204" pitchFamily="34" charset="0"/>
                <a:cs typeface="Arial Narrow" panose="020B0604020202020204" pitchFamily="34" charset="0"/>
              </a:rPr>
              <a:t> Zorg</a:t>
            </a:r>
          </a:p>
        </p:txBody>
      </p:sp>
      <p:pic>
        <p:nvPicPr>
          <p:cNvPr id="14" name="Afbeelding 13">
            <a:extLst>
              <a:ext uri="{FF2B5EF4-FFF2-40B4-BE49-F238E27FC236}">
                <a16:creationId xmlns:a16="http://schemas.microsoft.com/office/drawing/2014/main" id="{71CA5D39-90CE-6945-9E9F-38C1DDAB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9127" b="-5130"/>
          <a:stretch/>
        </p:blipFill>
        <p:spPr>
          <a:xfrm>
            <a:off x="80354" y="543163"/>
            <a:ext cx="613725" cy="637849"/>
          </a:xfrm>
          <a:prstGeom prst="rect">
            <a:avLst/>
          </a:prstGeom>
          <a:effectLst>
            <a:outerShdw blurRad="50800" dist="38100" dir="2700000" algn="tl" rotWithShape="0">
              <a:schemeClr val="tx1">
                <a:lumMod val="65000"/>
                <a:lumOff val="35000"/>
                <a:alpha val="40000"/>
              </a:schemeClr>
            </a:outerShdw>
          </a:effectLst>
        </p:spPr>
      </p:pic>
      <p:sp>
        <p:nvSpPr>
          <p:cNvPr id="13" name="Tijdelijke aanduiding voor inhoud 2">
            <a:extLst>
              <a:ext uri="{FF2B5EF4-FFF2-40B4-BE49-F238E27FC236}">
                <a16:creationId xmlns:a16="http://schemas.microsoft.com/office/drawing/2014/main" id="{C449831F-7C97-4CCA-A321-F049CF711600}"/>
              </a:ext>
            </a:extLst>
          </p:cNvPr>
          <p:cNvSpPr>
            <a:spLocks noGrp="1"/>
          </p:cNvSpPr>
          <p:nvPr>
            <p:ph idx="11"/>
          </p:nvPr>
        </p:nvSpPr>
        <p:spPr>
          <a:xfrm>
            <a:off x="8291393" y="1670339"/>
            <a:ext cx="3420000" cy="21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008F91"/>
              </a:buClr>
              <a:buSzPct val="125000"/>
              <a:buFont typeface="Century Gothic" panose="020B0502020202020204" pitchFamily="34" charset="0"/>
              <a:buNone/>
              <a:tabLst/>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marL="357188" marR="0" lvl="0" indent="-357188" algn="l" defTabSz="914400" rtl="0" eaLnBrk="1" fontAlgn="auto" latinLnBrk="0" hangingPunct="1">
              <a:lnSpc>
                <a:spcPct val="90000"/>
              </a:lnSpc>
              <a:spcBef>
                <a:spcPts val="1000"/>
              </a:spcBef>
              <a:spcAft>
                <a:spcPts val="0"/>
              </a:spcAft>
              <a:buClr>
                <a:srgbClr val="008F91"/>
              </a:buClr>
              <a:buSzPct val="125000"/>
              <a:buFont typeface="Century Gothic" panose="020B0502020202020204" pitchFamily="34" charset="0"/>
              <a:buChar char="▪"/>
              <a:tabLst/>
              <a:defRPr/>
            </a:pPr>
            <a:r>
              <a:rPr lang="nl-NL"/>
              <a:t>Klikken om de tekststijl van het model te bewerken</a:t>
            </a:r>
          </a:p>
        </p:txBody>
      </p:sp>
      <p:sp>
        <p:nvSpPr>
          <p:cNvPr id="16" name="Tijdelijke aanduiding voor inhoud 2">
            <a:extLst>
              <a:ext uri="{FF2B5EF4-FFF2-40B4-BE49-F238E27FC236}">
                <a16:creationId xmlns:a16="http://schemas.microsoft.com/office/drawing/2014/main" id="{C449831F-7C97-4CCA-A321-F049CF711600}"/>
              </a:ext>
            </a:extLst>
          </p:cNvPr>
          <p:cNvSpPr>
            <a:spLocks noGrp="1"/>
          </p:cNvSpPr>
          <p:nvPr>
            <p:ph idx="12"/>
          </p:nvPr>
        </p:nvSpPr>
        <p:spPr>
          <a:xfrm>
            <a:off x="8291393" y="4095844"/>
            <a:ext cx="3420000" cy="21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008F91"/>
              </a:buClr>
              <a:buSzPct val="125000"/>
              <a:buFont typeface="Century Gothic" panose="020B0502020202020204" pitchFamily="34" charset="0"/>
              <a:buNone/>
              <a:tabLst/>
              <a:defRPr b="0" i="0" baseline="0">
                <a:solidFill>
                  <a:schemeClr val="tx1">
                    <a:lumMod val="75000"/>
                    <a:lumOff val="25000"/>
                  </a:schemeClr>
                </a:solidFill>
                <a:latin typeface="Arial Narrow" panose="020B0604020202020204" pitchFamily="34" charset="0"/>
                <a:cs typeface="Arial Narrow" panose="020B0604020202020204" pitchFamily="34" charset="0"/>
              </a:defRPr>
            </a:lvl1pPr>
            <a:lvl2pPr marL="714375" indent="-357188">
              <a:buClr>
                <a:srgbClr val="008F91"/>
              </a:buClr>
              <a:buFont typeface="Century Gothic" panose="020B0502020202020204" pitchFamily="34" charset="0"/>
              <a:buChar char="▫"/>
              <a:defRPr b="0" i="0">
                <a:solidFill>
                  <a:schemeClr val="tx1">
                    <a:lumMod val="75000"/>
                    <a:lumOff val="25000"/>
                  </a:schemeClr>
                </a:solidFill>
                <a:latin typeface="Arial Narrow" panose="020B0604020202020204" pitchFamily="34" charset="0"/>
                <a:cs typeface="Arial Narrow" panose="020B0604020202020204" pitchFamily="34" charset="0"/>
              </a:defRPr>
            </a:lvl2pPr>
            <a:lvl3pPr marL="1071563" indent="-357188">
              <a:buClr>
                <a:srgbClr val="008F91"/>
              </a:buClr>
              <a:buSzPct val="90000"/>
              <a:buFont typeface="Symbol" panose="05050102010706020507" pitchFamily="18" charset="2"/>
              <a:buChar char=""/>
              <a:defRPr b="0" i="0">
                <a:solidFill>
                  <a:schemeClr val="tx1">
                    <a:lumMod val="75000"/>
                    <a:lumOff val="25000"/>
                  </a:schemeClr>
                </a:solidFill>
                <a:latin typeface="Arial Narrow" panose="020B0604020202020204" pitchFamily="34" charset="0"/>
                <a:cs typeface="Arial Narrow" panose="020B0604020202020204" pitchFamily="34" charset="0"/>
              </a:defRPr>
            </a:lvl3pPr>
            <a:lvl4pPr>
              <a:defRPr>
                <a:solidFill>
                  <a:schemeClr val="tx1">
                    <a:lumMod val="65000"/>
                    <a:lumOff val="35000"/>
                  </a:schemeClr>
                </a:solidFill>
                <a:latin typeface="Century Gothic" panose="020B0502020202020204" pitchFamily="34" charset="0"/>
              </a:defRPr>
            </a:lvl4pPr>
            <a:lvl5pPr>
              <a:defRPr>
                <a:solidFill>
                  <a:schemeClr val="tx1">
                    <a:lumMod val="65000"/>
                    <a:lumOff val="35000"/>
                  </a:schemeClr>
                </a:solidFill>
                <a:latin typeface="Century Gothic" panose="020B0502020202020204" pitchFamily="34" charset="0"/>
              </a:defRPr>
            </a:lvl5pPr>
          </a:lstStyle>
          <a:p>
            <a:pPr marL="357188" marR="0" lvl="0" indent="-357188" algn="l" defTabSz="914400" rtl="0" eaLnBrk="1" fontAlgn="auto" latinLnBrk="0" hangingPunct="1">
              <a:lnSpc>
                <a:spcPct val="90000"/>
              </a:lnSpc>
              <a:spcBef>
                <a:spcPts val="1000"/>
              </a:spcBef>
              <a:spcAft>
                <a:spcPts val="0"/>
              </a:spcAft>
              <a:buClr>
                <a:srgbClr val="008F91"/>
              </a:buClr>
              <a:buSzPct val="125000"/>
              <a:buFont typeface="Century Gothic" panose="020B0502020202020204" pitchFamily="34" charset="0"/>
              <a:buChar char="▪"/>
              <a:tabLst/>
              <a:defRPr/>
            </a:pPr>
            <a:r>
              <a:rPr lang="nl-NL"/>
              <a:t>Klikken om de tekststijl van het model te bewerken</a:t>
            </a:r>
          </a:p>
        </p:txBody>
      </p:sp>
    </p:spTree>
    <p:extLst>
      <p:ext uri="{BB962C8B-B14F-4D97-AF65-F5344CB8AC3E}">
        <p14:creationId xmlns:p14="http://schemas.microsoft.com/office/powerpoint/2010/main" val="223015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1E340BF-F5D3-4F36-9894-D7B5B2F29CDA}"/>
              </a:ext>
            </a:extLst>
          </p:cNvPr>
          <p:cNvSpPr/>
          <p:nvPr userDrawn="1"/>
        </p:nvSpPr>
        <p:spPr>
          <a:xfrm>
            <a:off x="0" y="6255845"/>
            <a:ext cx="12192000" cy="602155"/>
          </a:xfrm>
          <a:prstGeom prst="rect">
            <a:avLst/>
          </a:prstGeom>
          <a:solidFill>
            <a:srgbClr val="8066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60A528C-4C5F-473D-9DC1-E8B192FFC0B3}"/>
              </a:ext>
            </a:extLst>
          </p:cNvPr>
          <p:cNvSpPr>
            <a:spLocks noGrp="1"/>
          </p:cNvSpPr>
          <p:nvPr>
            <p:ph type="title" hasCustomPrompt="1"/>
          </p:nvPr>
        </p:nvSpPr>
        <p:spPr>
          <a:xfrm>
            <a:off x="714703" y="365126"/>
            <a:ext cx="10996689" cy="993924"/>
          </a:xfrm>
          <a:prstGeom prst="rect">
            <a:avLst/>
          </a:prstGeom>
        </p:spPr>
        <p:txBody>
          <a:bodyPr anchor="ctr" anchorCtr="0">
            <a:noAutofit/>
          </a:bodyPr>
          <a:lstStyle>
            <a:lvl1pPr>
              <a:defRPr sz="4000" b="1" i="0">
                <a:solidFill>
                  <a:srgbClr val="008F91"/>
                </a:solidFill>
                <a:latin typeface="Arial Narrow" panose="020B0604020202020204" pitchFamily="34" charset="0"/>
                <a:cs typeface="Arial Narrow" panose="020B0604020202020204" pitchFamily="34" charset="0"/>
              </a:defRPr>
            </a:lvl1pPr>
          </a:lstStyle>
          <a:p>
            <a:r>
              <a:rPr lang="nl-NL" dirty="0"/>
              <a:t>Klikken om de titelstijl van het model te bewerken</a:t>
            </a:r>
          </a:p>
        </p:txBody>
      </p:sp>
      <p:sp>
        <p:nvSpPr>
          <p:cNvPr id="11"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10"/>
          </p:nvPr>
        </p:nvSpPr>
        <p:spPr>
          <a:xfrm>
            <a:off x="11575640" y="6412922"/>
            <a:ext cx="616360" cy="288000"/>
          </a:xfrm>
          <a:prstGeom prst="rect">
            <a:avLst/>
          </a:prstGeom>
        </p:spPr>
        <p:txBody>
          <a:bodyPr/>
          <a:lstStyle>
            <a:lvl1pPr algn="ctr">
              <a:defRPr sz="1800">
                <a:solidFill>
                  <a:schemeClr val="bg1"/>
                </a:solidFill>
                <a:latin typeface="Arial Narrow" panose="020B0606020202030204" pitchFamily="34" charset="0"/>
              </a:defRPr>
            </a:lvl1pPr>
          </a:lstStyle>
          <a:p>
            <a:fld id="{BC7542B0-25A2-47FA-B68A-E294C9D41D92}" type="slidenum">
              <a:rPr lang="nl-NL" smtClean="0"/>
              <a:pPr/>
              <a:t>‹nr.›</a:t>
            </a:fld>
            <a:endParaRPr lang="nl-NL" dirty="0"/>
          </a:p>
        </p:txBody>
      </p:sp>
      <p:sp>
        <p:nvSpPr>
          <p:cNvPr id="10" name="Rechthoek 9">
            <a:extLst>
              <a:ext uri="{FF2B5EF4-FFF2-40B4-BE49-F238E27FC236}">
                <a16:creationId xmlns:a16="http://schemas.microsoft.com/office/drawing/2014/main" id="{FA622AA2-60CE-4627-A169-05AED3097D84}"/>
              </a:ext>
            </a:extLst>
          </p:cNvPr>
          <p:cNvSpPr/>
          <p:nvPr userDrawn="1"/>
        </p:nvSpPr>
        <p:spPr>
          <a:xfrm>
            <a:off x="2" y="0"/>
            <a:ext cx="714702" cy="6858000"/>
          </a:xfrm>
          <a:prstGeom prst="rect">
            <a:avLst/>
          </a:prstGeom>
          <a:gradFill>
            <a:gsLst>
              <a:gs pos="0">
                <a:schemeClr val="bg1">
                  <a:alpha val="81000"/>
                </a:schemeClr>
              </a:gs>
              <a:gs pos="48000">
                <a:schemeClr val="bg1"/>
              </a:gs>
              <a:gs pos="99000">
                <a:srgbClr val="806626">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C1875053-BA62-604A-9CA5-939260FEE576}"/>
              </a:ext>
            </a:extLst>
          </p:cNvPr>
          <p:cNvSpPr txBox="1"/>
          <p:nvPr userDrawn="1"/>
        </p:nvSpPr>
        <p:spPr>
          <a:xfrm>
            <a:off x="80354" y="1587640"/>
            <a:ext cx="553998" cy="4668205"/>
          </a:xfrm>
          <a:prstGeom prst="rect">
            <a:avLst/>
          </a:prstGeom>
          <a:noFill/>
        </p:spPr>
        <p:txBody>
          <a:bodyPr vert="vert270" wrap="square" rtlCol="0">
            <a:spAutoFit/>
          </a:bodyPr>
          <a:lstStyle/>
          <a:p>
            <a:pPr algn="l"/>
            <a:r>
              <a:rPr lang="nl-NL" sz="2400" b="1" i="0" dirty="0">
                <a:solidFill>
                  <a:schemeClr val="tx1">
                    <a:lumMod val="65000"/>
                    <a:lumOff val="35000"/>
                  </a:schemeClr>
                </a:solidFill>
                <a:latin typeface="Arial Narrow" panose="020B0604020202020204" pitchFamily="34" charset="0"/>
                <a:cs typeface="Arial Narrow" panose="020B0604020202020204" pitchFamily="34" charset="0"/>
              </a:rPr>
              <a:t>Kenniscentrum </a:t>
            </a:r>
            <a:r>
              <a:rPr lang="nl-NL" sz="2400" b="1" i="0" dirty="0" err="1">
                <a:solidFill>
                  <a:srgbClr val="008F91"/>
                </a:solidFill>
                <a:latin typeface="Arial Narrow" panose="020B0604020202020204" pitchFamily="34" charset="0"/>
                <a:cs typeface="Arial Narrow" panose="020B0604020202020204" pitchFamily="34" charset="0"/>
              </a:rPr>
              <a:t>Kinderpalliatieve</a:t>
            </a:r>
            <a:r>
              <a:rPr lang="nl-NL" sz="2400" b="1" i="0" dirty="0">
                <a:solidFill>
                  <a:srgbClr val="008F91"/>
                </a:solidFill>
                <a:latin typeface="Arial Narrow" panose="020B0604020202020204" pitchFamily="34" charset="0"/>
                <a:cs typeface="Arial Narrow" panose="020B0604020202020204" pitchFamily="34" charset="0"/>
              </a:rPr>
              <a:t> Zorg</a:t>
            </a:r>
          </a:p>
        </p:txBody>
      </p:sp>
      <p:pic>
        <p:nvPicPr>
          <p:cNvPr id="14" name="Afbeelding 13">
            <a:extLst>
              <a:ext uri="{FF2B5EF4-FFF2-40B4-BE49-F238E27FC236}">
                <a16:creationId xmlns:a16="http://schemas.microsoft.com/office/drawing/2014/main" id="{71CA5D39-90CE-6945-9E9F-38C1DDAB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9127" b="-5130"/>
          <a:stretch/>
        </p:blipFill>
        <p:spPr>
          <a:xfrm>
            <a:off x="80354" y="543163"/>
            <a:ext cx="613725" cy="637849"/>
          </a:xfrm>
          <a:prstGeom prst="rect">
            <a:avLst/>
          </a:prstGeom>
          <a:effectLst>
            <a:outerShdw blurRad="50800" dist="38100" dir="2700000" algn="tl" rotWithShape="0">
              <a:schemeClr val="tx1">
                <a:lumMod val="65000"/>
                <a:lumOff val="35000"/>
                <a:alpha val="40000"/>
              </a:schemeClr>
            </a:outerShdw>
          </a:effectLst>
        </p:spPr>
      </p:pic>
    </p:spTree>
    <p:extLst>
      <p:ext uri="{BB962C8B-B14F-4D97-AF65-F5344CB8AC3E}">
        <p14:creationId xmlns:p14="http://schemas.microsoft.com/office/powerpoint/2010/main" val="248789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12617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dianummer 11">
            <a:extLst>
              <a:ext uri="{FF2B5EF4-FFF2-40B4-BE49-F238E27FC236}">
                <a16:creationId xmlns:a16="http://schemas.microsoft.com/office/drawing/2014/main" id="{B516F246-A49B-4A0E-9008-8568EEB3852E}"/>
              </a:ext>
            </a:extLst>
          </p:cNvPr>
          <p:cNvSpPr>
            <a:spLocks noGrp="1"/>
          </p:cNvSpPr>
          <p:nvPr>
            <p:ph type="sldNum" sz="quarter" idx="4"/>
          </p:nvPr>
        </p:nvSpPr>
        <p:spPr>
          <a:xfrm>
            <a:off x="11575640" y="6646479"/>
            <a:ext cx="616360" cy="211521"/>
          </a:xfrm>
          <a:prstGeom prst="rect">
            <a:avLst/>
          </a:prstGeom>
        </p:spPr>
        <p:txBody>
          <a:bodyPr/>
          <a:lstStyle>
            <a:lvl1pPr algn="ctr">
              <a:defRPr sz="1000">
                <a:solidFill>
                  <a:schemeClr val="bg1"/>
                </a:solidFill>
              </a:defRPr>
            </a:lvl1pPr>
          </a:lstStyle>
          <a:p>
            <a:fld id="{BC7542B0-25A2-47FA-B68A-E294C9D41D92}" type="slidenum">
              <a:rPr lang="nl-NL" smtClean="0"/>
              <a:pPr/>
              <a:t>‹nr.›</a:t>
            </a:fld>
            <a:endParaRPr lang="nl-NL" dirty="0"/>
          </a:p>
        </p:txBody>
      </p:sp>
      <p:sp>
        <p:nvSpPr>
          <p:cNvPr id="3" name="Tijdelijke aanduiding voor datum 6"/>
          <p:cNvSpPr>
            <a:spLocks noGrp="1"/>
          </p:cNvSpPr>
          <p:nvPr>
            <p:ph type="dt" sz="half" idx="2"/>
          </p:nvPr>
        </p:nvSpPr>
        <p:spPr>
          <a:xfrm>
            <a:off x="8477250" y="5216376"/>
            <a:ext cx="3352799" cy="351115"/>
          </a:xfrm>
          <a:prstGeom prst="rect">
            <a:avLst/>
          </a:prstGeom>
        </p:spPr>
        <p:txBody>
          <a:bodyPr/>
          <a:lstStyle>
            <a:lvl1pPr algn="r">
              <a:defRPr sz="2000">
                <a:solidFill>
                  <a:schemeClr val="bg1"/>
                </a:solidFill>
                <a:latin typeface="Arial Narrow" panose="020B0606020202030204" pitchFamily="34" charset="0"/>
              </a:defRPr>
            </a:lvl1pPr>
          </a:lstStyle>
          <a:p>
            <a:endParaRPr lang="nl-NL" dirty="0"/>
          </a:p>
        </p:txBody>
      </p:sp>
    </p:spTree>
    <p:extLst>
      <p:ext uri="{BB962C8B-B14F-4D97-AF65-F5344CB8AC3E}">
        <p14:creationId xmlns:p14="http://schemas.microsoft.com/office/powerpoint/2010/main" val="351257357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7" r:id="rId3"/>
    <p:sldLayoutId id="2147483654" r:id="rId4"/>
    <p:sldLayoutId id="2147483655" r:id="rId5"/>
    <p:sldLayoutId id="2147483656" r:id="rId6"/>
    <p:sldLayoutId id="2147483658" r:id="rId7"/>
  </p:sldLayoutIdLst>
  <p:hf hdr="0" dt="0"/>
  <p:txStyles>
    <p:titleStyle>
      <a:lvl1pPr algn="l" defTabSz="914400" rtl="0" eaLnBrk="1" latinLnBrk="0" hangingPunct="1">
        <a:lnSpc>
          <a:spcPct val="90000"/>
        </a:lnSpc>
        <a:spcBef>
          <a:spcPct val="0"/>
        </a:spcBef>
        <a:buNone/>
        <a:defRPr sz="4400" kern="1200">
          <a:solidFill>
            <a:srgbClr val="68A5D2"/>
          </a:solidFill>
          <a:latin typeface="Dax-Regular"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Dax-Regular"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Dax-Regular"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Dax-Regular"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Dax-Regular"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Dax-Regula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niklimburg.n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alliaweb.nl/zorgpraktijk/kinderen-van-ernstige-zieke-ouders-(kiezo)" TargetMode="External"/><Relationship Id="rId2" Type="http://schemas.openxmlformats.org/officeDocument/2006/relationships/hyperlink" Target="https://www.youtube.com/watch?v=ggyimaBF27c&amp;t=1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Hoe wij met elkaar het verschil kunnen maken…</a:t>
            </a:r>
          </a:p>
        </p:txBody>
      </p:sp>
      <p:sp>
        <p:nvSpPr>
          <p:cNvPr id="3" name="Ondertitel 2"/>
          <p:cNvSpPr>
            <a:spLocks noGrp="1"/>
          </p:cNvSpPr>
          <p:nvPr>
            <p:ph type="subTitle" idx="1"/>
          </p:nvPr>
        </p:nvSpPr>
        <p:spPr>
          <a:xfrm>
            <a:off x="1695634" y="4972579"/>
            <a:ext cx="10134416" cy="732185"/>
          </a:xfrm>
        </p:spPr>
        <p:txBody>
          <a:bodyPr/>
          <a:lstStyle/>
          <a:p>
            <a:r>
              <a:rPr lang="nl-NL" dirty="0"/>
              <a:t>Presentatie feb 2024				Romy van den </a:t>
            </a:r>
            <a:r>
              <a:rPr lang="nl-NL" dirty="0" err="1"/>
              <a:t>Booren</a:t>
            </a:r>
            <a:r>
              <a:rPr lang="nl-NL" dirty="0"/>
              <a:t>, </a:t>
            </a:r>
          </a:p>
          <a:p>
            <a:r>
              <a:rPr lang="nl-NL" dirty="0"/>
              <a:t>Judith Piets</a:t>
            </a:r>
            <a:r>
              <a:rPr lang="nl-NL"/>
              <a:t>, verliescounselor</a:t>
            </a:r>
            <a:r>
              <a:rPr lang="nl-NL" dirty="0"/>
              <a:t>				Netwerkcoördinator Integrale Kindzorg </a:t>
            </a:r>
          </a:p>
          <a:p>
            <a:endParaRPr lang="nl-NL" dirty="0"/>
          </a:p>
        </p:txBody>
      </p:sp>
    </p:spTree>
    <p:extLst>
      <p:ext uri="{BB962C8B-B14F-4D97-AF65-F5344CB8AC3E}">
        <p14:creationId xmlns:p14="http://schemas.microsoft.com/office/powerpoint/2010/main" val="149545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178E4-7E0A-D347-96F4-8D4AB794BD3E}"/>
              </a:ext>
            </a:extLst>
          </p:cNvPr>
          <p:cNvSpPr>
            <a:spLocks noGrp="1"/>
          </p:cNvSpPr>
          <p:nvPr>
            <p:ph type="title"/>
          </p:nvPr>
        </p:nvSpPr>
        <p:spPr/>
        <p:txBody>
          <a:bodyPr/>
          <a:lstStyle/>
          <a:p>
            <a:r>
              <a:rPr lang="nl-US" dirty="0"/>
              <a:t>Financiële impuls </a:t>
            </a:r>
            <a:r>
              <a:rPr lang="nl-NL" dirty="0"/>
              <a:t>G</a:t>
            </a:r>
            <a:r>
              <a:rPr lang="nl-US" dirty="0"/>
              <a:t>eestelijke </a:t>
            </a:r>
            <a:r>
              <a:rPr lang="nl-NL" dirty="0"/>
              <a:t>verzorging </a:t>
            </a:r>
            <a:r>
              <a:rPr lang="nl-US" dirty="0"/>
              <a:t>en rouw- en </a:t>
            </a:r>
            <a:r>
              <a:rPr lang="nl-NL" dirty="0"/>
              <a:t>verliesbegeleiding</a:t>
            </a:r>
            <a:endParaRPr lang="nl-US" dirty="0"/>
          </a:p>
        </p:txBody>
      </p:sp>
      <p:sp>
        <p:nvSpPr>
          <p:cNvPr id="3" name="Tijdelijke aanduiding voor inhoud 2">
            <a:extLst>
              <a:ext uri="{FF2B5EF4-FFF2-40B4-BE49-F238E27FC236}">
                <a16:creationId xmlns:a16="http://schemas.microsoft.com/office/drawing/2014/main" id="{EEBE738C-A70B-DA48-BC19-05BD83447B67}"/>
              </a:ext>
            </a:extLst>
          </p:cNvPr>
          <p:cNvSpPr>
            <a:spLocks noGrp="1"/>
          </p:cNvSpPr>
          <p:nvPr>
            <p:ph idx="1"/>
          </p:nvPr>
        </p:nvSpPr>
        <p:spPr>
          <a:xfrm>
            <a:off x="6483820" y="1359050"/>
            <a:ext cx="5400000" cy="4585506"/>
          </a:xfrm>
        </p:spPr>
        <p:txBody>
          <a:bodyPr/>
          <a:lstStyle/>
          <a:p>
            <a:r>
              <a:rPr lang="nl-NL" dirty="0"/>
              <a:t>NIK beheert de financiële middelen</a:t>
            </a:r>
          </a:p>
          <a:p>
            <a:r>
              <a:rPr lang="nl-NL" dirty="0"/>
              <a:t>NIK heeft overzicht van rouw-verliesbegeleiders en geestelijke verzorgers</a:t>
            </a:r>
          </a:p>
          <a:p>
            <a:r>
              <a:rPr lang="nl-NL" dirty="0"/>
              <a:t>Ook beschikbaar voor kinderen van terminaal zieke of overleden ouders</a:t>
            </a:r>
          </a:p>
          <a:p>
            <a:r>
              <a:rPr lang="nl-NL" dirty="0"/>
              <a:t>Gemiddeld 5 gesprekken</a:t>
            </a:r>
          </a:p>
          <a:p>
            <a:pPr marL="0" indent="0">
              <a:buNone/>
            </a:pPr>
            <a:endParaRPr lang="nl-US" dirty="0"/>
          </a:p>
        </p:txBody>
      </p:sp>
      <p:sp>
        <p:nvSpPr>
          <p:cNvPr id="4" name="Tijdelijke aanduiding voor dianummer 3">
            <a:extLst>
              <a:ext uri="{FF2B5EF4-FFF2-40B4-BE49-F238E27FC236}">
                <a16:creationId xmlns:a16="http://schemas.microsoft.com/office/drawing/2014/main" id="{55E82DB4-16E7-FC4B-B0D8-566EF2B86224}"/>
              </a:ext>
            </a:extLst>
          </p:cNvPr>
          <p:cNvSpPr>
            <a:spLocks noGrp="1"/>
          </p:cNvSpPr>
          <p:nvPr>
            <p:ph type="sldNum" sz="quarter" idx="10"/>
          </p:nvPr>
        </p:nvSpPr>
        <p:spPr/>
        <p:txBody>
          <a:bodyPr/>
          <a:lstStyle/>
          <a:p>
            <a:fld id="{BC7542B0-25A2-47FA-B68A-E294C9D41D92}" type="slidenum">
              <a:rPr lang="nl-NL" smtClean="0"/>
              <a:pPr/>
              <a:t>10</a:t>
            </a:fld>
            <a:endParaRPr lang="nl-NL" dirty="0"/>
          </a:p>
        </p:txBody>
      </p:sp>
      <p:pic>
        <p:nvPicPr>
          <p:cNvPr id="6" name="Tijdelijke aanduiding voor inhoud 6">
            <a:extLst>
              <a:ext uri="{FF2B5EF4-FFF2-40B4-BE49-F238E27FC236}">
                <a16:creationId xmlns:a16="http://schemas.microsoft.com/office/drawing/2014/main" id="{BCAC2406-317E-F248-B75F-BAEEBF6A3981}"/>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714704" y="1770259"/>
            <a:ext cx="5554525" cy="3937217"/>
          </a:xfrm>
        </p:spPr>
      </p:pic>
      <p:sp>
        <p:nvSpPr>
          <p:cNvPr id="5" name="Tekstvak 4">
            <a:extLst>
              <a:ext uri="{FF2B5EF4-FFF2-40B4-BE49-F238E27FC236}">
                <a16:creationId xmlns:a16="http://schemas.microsoft.com/office/drawing/2014/main" id="{48AC1B11-607B-F44A-0456-B1029CDB0284}"/>
              </a:ext>
            </a:extLst>
          </p:cNvPr>
          <p:cNvSpPr txBox="1"/>
          <p:nvPr/>
        </p:nvSpPr>
        <p:spPr>
          <a:xfrm>
            <a:off x="8605056" y="6344140"/>
            <a:ext cx="2798074" cy="369332"/>
          </a:xfrm>
          <a:prstGeom prst="rect">
            <a:avLst/>
          </a:prstGeom>
          <a:noFill/>
        </p:spPr>
        <p:txBody>
          <a:bodyPr wrap="none" rtlCol="0">
            <a:spAutoFit/>
          </a:bodyPr>
          <a:lstStyle/>
          <a:p>
            <a:r>
              <a:rPr lang="nl-NL" dirty="0"/>
              <a:t>Kansen in de samenwerking</a:t>
            </a:r>
          </a:p>
        </p:txBody>
      </p:sp>
    </p:spTree>
    <p:extLst>
      <p:ext uri="{BB962C8B-B14F-4D97-AF65-F5344CB8AC3E}">
        <p14:creationId xmlns:p14="http://schemas.microsoft.com/office/powerpoint/2010/main" val="222810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Waarin kunnen we elkaar versterken?</a:t>
            </a:r>
          </a:p>
        </p:txBody>
      </p:sp>
      <p:sp>
        <p:nvSpPr>
          <p:cNvPr id="5" name="Tijdelijke aanduiding voor inhoud 4"/>
          <p:cNvSpPr>
            <a:spLocks noGrp="1"/>
          </p:cNvSpPr>
          <p:nvPr>
            <p:ph idx="1"/>
          </p:nvPr>
        </p:nvSpPr>
        <p:spPr>
          <a:xfrm>
            <a:off x="696000" y="1551018"/>
            <a:ext cx="5400000" cy="4590000"/>
          </a:xfrm>
        </p:spPr>
        <p:txBody>
          <a:bodyPr/>
          <a:lstStyle/>
          <a:p>
            <a:r>
              <a:rPr lang="nl-NL" dirty="0"/>
              <a:t>Een gezin in gedachten? Spar gerust</a:t>
            </a:r>
          </a:p>
          <a:p>
            <a:r>
              <a:rPr lang="nl-NL" dirty="0"/>
              <a:t>Aansluiten bij een MDO is mogelijk</a:t>
            </a:r>
          </a:p>
          <a:p>
            <a:r>
              <a:rPr lang="nl-NL" dirty="0"/>
              <a:t>Doorverwijzing in de regio, professionals in dit vakgebied zijn in beeld</a:t>
            </a:r>
          </a:p>
          <a:p>
            <a:r>
              <a:rPr lang="nl-NL" dirty="0"/>
              <a:t>Psychosociale begeleiding door r/v begeleider of </a:t>
            </a:r>
            <a:r>
              <a:rPr lang="nl-NL" dirty="0" err="1"/>
              <a:t>gv’er</a:t>
            </a:r>
            <a:endParaRPr lang="nl-NL" dirty="0"/>
          </a:p>
          <a:p>
            <a:r>
              <a:rPr lang="nl-NL" dirty="0"/>
              <a:t>Deskundigheidsbevordering </a:t>
            </a:r>
          </a:p>
          <a:p>
            <a:r>
              <a:rPr lang="nl-NL" dirty="0"/>
              <a:t>Hiaten in de zorg/best </a:t>
            </a:r>
            <a:r>
              <a:rPr lang="nl-NL" dirty="0" err="1"/>
              <a:t>practices</a:t>
            </a:r>
            <a:r>
              <a:rPr lang="nl-NL" dirty="0"/>
              <a:t>, deel ze!</a:t>
            </a:r>
          </a:p>
          <a:p>
            <a:endParaRPr lang="nl-NL" dirty="0"/>
          </a:p>
        </p:txBody>
      </p:sp>
      <p:sp>
        <p:nvSpPr>
          <p:cNvPr id="2" name="Tijdelijke aanduiding voor dianummer 1"/>
          <p:cNvSpPr>
            <a:spLocks noGrp="1"/>
          </p:cNvSpPr>
          <p:nvPr>
            <p:ph type="sldNum" sz="quarter" idx="10"/>
          </p:nvPr>
        </p:nvSpPr>
        <p:spPr/>
        <p:txBody>
          <a:bodyPr/>
          <a:lstStyle/>
          <a:p>
            <a:fld id="{BC7542B0-25A2-47FA-B68A-E294C9D41D92}" type="slidenum">
              <a:rPr lang="nl-NL" smtClean="0"/>
              <a:pPr/>
              <a:t>11</a:t>
            </a:fld>
            <a:endParaRPr lang="nl-NL" dirty="0"/>
          </a:p>
        </p:txBody>
      </p:sp>
      <p:sp>
        <p:nvSpPr>
          <p:cNvPr id="6" name="Tijdelijke aanduiding voor inhoud 5"/>
          <p:cNvSpPr>
            <a:spLocks noGrp="1"/>
          </p:cNvSpPr>
          <p:nvPr>
            <p:ph idx="11"/>
          </p:nvPr>
        </p:nvSpPr>
        <p:spPr>
          <a:xfrm>
            <a:off x="6311393" y="1378592"/>
            <a:ext cx="5400000" cy="4590000"/>
          </a:xfrm>
        </p:spPr>
        <p:txBody>
          <a:bodyPr/>
          <a:lstStyle/>
          <a:p>
            <a:endParaRPr lang="nl-NL" sz="2400" dirty="0"/>
          </a:p>
          <a:p>
            <a:endParaRPr lang="nl-NL" sz="2400" dirty="0"/>
          </a:p>
          <a:p>
            <a:pPr marL="0" indent="0">
              <a:buNone/>
            </a:pPr>
            <a:endParaRPr lang="nl-NL" sz="2400" dirty="0"/>
          </a:p>
        </p:txBody>
      </p:sp>
      <p:sp>
        <p:nvSpPr>
          <p:cNvPr id="7" name="Tekstvak 6">
            <a:extLst>
              <a:ext uri="{FF2B5EF4-FFF2-40B4-BE49-F238E27FC236}">
                <a16:creationId xmlns:a16="http://schemas.microsoft.com/office/drawing/2014/main" id="{637F85D4-C6A6-6FEB-C776-7A172F21454E}"/>
              </a:ext>
            </a:extLst>
          </p:cNvPr>
          <p:cNvSpPr txBox="1"/>
          <p:nvPr/>
        </p:nvSpPr>
        <p:spPr>
          <a:xfrm>
            <a:off x="5178252" y="6332987"/>
            <a:ext cx="6397388" cy="369332"/>
          </a:xfrm>
          <a:prstGeom prst="rect">
            <a:avLst/>
          </a:prstGeom>
          <a:noFill/>
        </p:spPr>
        <p:txBody>
          <a:bodyPr wrap="square">
            <a:spAutoFit/>
          </a:bodyPr>
          <a:lstStyle/>
          <a:p>
            <a:r>
              <a:rPr lang="nl-NL" dirty="0">
                <a:hlinkClick r:id="rId2"/>
              </a:rPr>
              <a:t>www.niklimburg.nl</a:t>
            </a:r>
            <a:r>
              <a:rPr lang="nl-NL" dirty="0"/>
              <a:t> </a:t>
            </a:r>
          </a:p>
        </p:txBody>
      </p:sp>
    </p:spTree>
    <p:extLst>
      <p:ext uri="{BB962C8B-B14F-4D97-AF65-F5344CB8AC3E}">
        <p14:creationId xmlns:p14="http://schemas.microsoft.com/office/powerpoint/2010/main" val="16956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891FB-1E4A-EF47-836A-F90119785B02}"/>
              </a:ext>
            </a:extLst>
          </p:cNvPr>
          <p:cNvSpPr>
            <a:spLocks noGrp="1"/>
          </p:cNvSpPr>
          <p:nvPr>
            <p:ph type="title"/>
          </p:nvPr>
        </p:nvSpPr>
        <p:spPr/>
        <p:txBody>
          <a:bodyPr/>
          <a:lstStyle/>
          <a:p>
            <a:r>
              <a:rPr lang="nl-NL" dirty="0"/>
              <a:t>Dankjewel!</a:t>
            </a:r>
          </a:p>
        </p:txBody>
      </p:sp>
      <p:sp>
        <p:nvSpPr>
          <p:cNvPr id="3" name="Tijdelijke aanduiding voor dianummer 2">
            <a:extLst>
              <a:ext uri="{FF2B5EF4-FFF2-40B4-BE49-F238E27FC236}">
                <a16:creationId xmlns:a16="http://schemas.microsoft.com/office/drawing/2014/main" id="{E3340CEA-024A-5A72-A3B4-76A040BAA473}"/>
              </a:ext>
            </a:extLst>
          </p:cNvPr>
          <p:cNvSpPr>
            <a:spLocks noGrp="1"/>
          </p:cNvSpPr>
          <p:nvPr>
            <p:ph type="sldNum" sz="quarter" idx="10"/>
          </p:nvPr>
        </p:nvSpPr>
        <p:spPr/>
        <p:txBody>
          <a:bodyPr/>
          <a:lstStyle/>
          <a:p>
            <a:fld id="{BC7542B0-25A2-47FA-B68A-E294C9D41D92}" type="slidenum">
              <a:rPr lang="nl-NL" smtClean="0"/>
              <a:pPr/>
              <a:t>12</a:t>
            </a:fld>
            <a:endParaRPr lang="nl-NL" dirty="0"/>
          </a:p>
        </p:txBody>
      </p:sp>
      <p:pic>
        <p:nvPicPr>
          <p:cNvPr id="7" name="Afbeelding 6">
            <a:extLst>
              <a:ext uri="{FF2B5EF4-FFF2-40B4-BE49-F238E27FC236}">
                <a16:creationId xmlns:a16="http://schemas.microsoft.com/office/drawing/2014/main" id="{B4700108-1F72-053B-98BD-58DD7E70E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992" y="469559"/>
            <a:ext cx="7772400" cy="5644509"/>
          </a:xfrm>
          <a:prstGeom prst="rect">
            <a:avLst/>
          </a:prstGeom>
        </p:spPr>
      </p:pic>
      <p:sp>
        <p:nvSpPr>
          <p:cNvPr id="4" name="Tekstvak 3">
            <a:extLst>
              <a:ext uri="{FF2B5EF4-FFF2-40B4-BE49-F238E27FC236}">
                <a16:creationId xmlns:a16="http://schemas.microsoft.com/office/drawing/2014/main" id="{44A94BF2-281B-5770-3251-CF51A5447452}"/>
              </a:ext>
            </a:extLst>
          </p:cNvPr>
          <p:cNvSpPr txBox="1"/>
          <p:nvPr/>
        </p:nvSpPr>
        <p:spPr>
          <a:xfrm>
            <a:off x="8233571" y="6412922"/>
            <a:ext cx="3342069" cy="369332"/>
          </a:xfrm>
          <a:prstGeom prst="rect">
            <a:avLst/>
          </a:prstGeom>
          <a:noFill/>
        </p:spPr>
        <p:txBody>
          <a:bodyPr wrap="none" rtlCol="0">
            <a:spAutoFit/>
          </a:bodyPr>
          <a:lstStyle/>
          <a:p>
            <a:r>
              <a:rPr lang="nl-NL" dirty="0"/>
              <a:t>Een voorbeeld van samenwerking</a:t>
            </a:r>
          </a:p>
        </p:txBody>
      </p:sp>
    </p:spTree>
    <p:extLst>
      <p:ext uri="{BB962C8B-B14F-4D97-AF65-F5344CB8AC3E}">
        <p14:creationId xmlns:p14="http://schemas.microsoft.com/office/powerpoint/2010/main" val="13147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Verliescounseling binnen de PND VMKC</a:t>
            </a:r>
          </a:p>
        </p:txBody>
      </p:sp>
      <p:sp>
        <p:nvSpPr>
          <p:cNvPr id="3" name="Ondertitel 2"/>
          <p:cNvSpPr>
            <a:spLocks noGrp="1"/>
          </p:cNvSpPr>
          <p:nvPr>
            <p:ph type="subTitle" idx="1"/>
          </p:nvPr>
        </p:nvSpPr>
        <p:spPr/>
        <p:txBody>
          <a:bodyPr/>
          <a:lstStyle/>
          <a:p>
            <a:r>
              <a:rPr lang="nl-NL" dirty="0"/>
              <a:t>Als je wereld plotseling stil staat</a:t>
            </a:r>
          </a:p>
        </p:txBody>
      </p:sp>
      <p:pic>
        <p:nvPicPr>
          <p:cNvPr id="11" name="Afbeelding 10" descr="Afbeelding met vlinder, Motten en vlinders, insect, ongewerveld dier&#10;&#10;Automatisch gegenereerde beschrijving">
            <a:extLst>
              <a:ext uri="{FF2B5EF4-FFF2-40B4-BE49-F238E27FC236}">
                <a16:creationId xmlns:a16="http://schemas.microsoft.com/office/drawing/2014/main" id="{B8CA5C3A-BEAB-4E69-A939-B2AB07D15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531" y="5049473"/>
            <a:ext cx="4503439" cy="1808527"/>
          </a:xfrm>
          <a:prstGeom prst="rect">
            <a:avLst/>
          </a:prstGeom>
        </p:spPr>
      </p:pic>
    </p:spTree>
    <p:extLst>
      <p:ext uri="{BB962C8B-B14F-4D97-AF65-F5344CB8AC3E}">
        <p14:creationId xmlns:p14="http://schemas.microsoft.com/office/powerpoint/2010/main" val="74110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en-US" dirty="0"/>
            </a:br>
            <a:br>
              <a:rPr lang="en-US" dirty="0"/>
            </a:br>
            <a:r>
              <a:rPr lang="en-US" dirty="0"/>
              <a:t>, </a:t>
            </a:r>
            <a:br>
              <a:rPr lang="en-US" dirty="0"/>
            </a:br>
            <a:endParaRPr lang="nl-NL" dirty="0"/>
          </a:p>
        </p:txBody>
      </p:sp>
      <p:sp>
        <p:nvSpPr>
          <p:cNvPr id="3" name="Tijdelijke aanduiding voor inhoud 2"/>
          <p:cNvSpPr>
            <a:spLocks noGrp="1"/>
          </p:cNvSpPr>
          <p:nvPr>
            <p:ph sz="quarter" idx="13"/>
          </p:nvPr>
        </p:nvSpPr>
        <p:spPr>
          <a:xfrm>
            <a:off x="1030152" y="618517"/>
            <a:ext cx="10363826" cy="3424107"/>
          </a:xfrm>
        </p:spPr>
        <p:txBody>
          <a:bodyPr>
            <a:normAutofit fontScale="85000" lnSpcReduction="20000"/>
          </a:bodyPr>
          <a:lstStyle/>
          <a:p>
            <a:pPr marL="0" indent="0">
              <a:buNone/>
            </a:pPr>
            <a:r>
              <a:rPr lang="en-US" dirty="0"/>
              <a:t>                                </a:t>
            </a:r>
            <a:br>
              <a:rPr lang="en-US" dirty="0"/>
            </a:br>
            <a:r>
              <a:rPr lang="en-US" i="1" dirty="0"/>
              <a:t>     …</a:t>
            </a:r>
            <a:r>
              <a:rPr lang="en-US" sz="5200" i="1" dirty="0">
                <a:solidFill>
                  <a:srgbClr val="68A5D2"/>
                </a:solidFill>
              </a:rPr>
              <a:t>a great gift’</a:t>
            </a:r>
          </a:p>
          <a:p>
            <a:pPr marL="0" indent="0">
              <a:buNone/>
            </a:pPr>
            <a:endParaRPr lang="en-US" b="1" i="1" dirty="0"/>
          </a:p>
          <a:p>
            <a:r>
              <a:rPr lang="en-US" i="1" dirty="0"/>
              <a:t>if you know someone who has lost a Child, and you are afraid to mention them ,because you think, you might make them sad by reminding them that they died.</a:t>
            </a:r>
            <a:br>
              <a:rPr lang="en-US" i="1" dirty="0"/>
            </a:br>
            <a:r>
              <a:rPr lang="en-US" i="1" dirty="0"/>
              <a:t>They didn’t forget they died.</a:t>
            </a:r>
            <a:br>
              <a:rPr lang="en-US" i="1" dirty="0"/>
            </a:br>
            <a:r>
              <a:rPr lang="en-US" i="1" dirty="0"/>
              <a:t>You are not reminding them.</a:t>
            </a:r>
            <a:br>
              <a:rPr lang="en-US" i="1" dirty="0"/>
            </a:br>
            <a:r>
              <a:rPr lang="en-US" i="1" dirty="0"/>
              <a:t>What you are reminding them of, is that they lived.</a:t>
            </a:r>
          </a:p>
          <a:p>
            <a:endParaRPr lang="en-US" i="1" dirty="0"/>
          </a:p>
          <a:p>
            <a:r>
              <a:rPr lang="en-US" i="1" dirty="0"/>
              <a:t>And that is a great </a:t>
            </a:r>
            <a:r>
              <a:rPr lang="en-US" i="1" dirty="0" err="1"/>
              <a:t>great</a:t>
            </a:r>
            <a:r>
              <a:rPr lang="en-US" i="1" dirty="0"/>
              <a:t> gift.</a:t>
            </a:r>
          </a:p>
        </p:txBody>
      </p:sp>
    </p:spTree>
    <p:extLst>
      <p:ext uri="{BB962C8B-B14F-4D97-AF65-F5344CB8AC3E}">
        <p14:creationId xmlns:p14="http://schemas.microsoft.com/office/powerpoint/2010/main" val="259972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br>
              <a:rPr lang="nl-NL" dirty="0"/>
            </a:br>
            <a:r>
              <a:rPr lang="nl-NL" dirty="0"/>
              <a:t>	</a:t>
            </a:r>
          </a:p>
        </p:txBody>
      </p:sp>
      <p:sp>
        <p:nvSpPr>
          <p:cNvPr id="3" name="Tijdelijke aanduiding voor inhoud 2"/>
          <p:cNvSpPr>
            <a:spLocks noGrp="1"/>
          </p:cNvSpPr>
          <p:nvPr>
            <p:ph sz="quarter" idx="13"/>
          </p:nvPr>
        </p:nvSpPr>
        <p:spPr/>
        <p:txBody>
          <a:bodyPr>
            <a:normAutofit fontScale="77500" lnSpcReduction="20000"/>
          </a:bodyPr>
          <a:lstStyle/>
          <a:p>
            <a:r>
              <a:rPr lang="nl-NL" dirty="0"/>
              <a:t>Bij een afwijkende uitslag na prenatale diagnostiek , verlies van een gezonde zwangerschap</a:t>
            </a:r>
          </a:p>
          <a:p>
            <a:r>
              <a:rPr lang="nl-NL" dirty="0"/>
              <a:t>Herhaalde miskramen</a:t>
            </a:r>
          </a:p>
          <a:p>
            <a:r>
              <a:rPr lang="nl-NL" dirty="0"/>
              <a:t>Na </a:t>
            </a:r>
            <a:r>
              <a:rPr lang="nl-NL" dirty="0" err="1"/>
              <a:t>iuvd</a:t>
            </a:r>
            <a:endParaRPr lang="nl-NL" dirty="0"/>
          </a:p>
          <a:p>
            <a:r>
              <a:rPr lang="nl-NL" dirty="0"/>
              <a:t>Perinatale sterfte.</a:t>
            </a:r>
          </a:p>
          <a:p>
            <a:pPr marL="0" indent="0">
              <a:buNone/>
            </a:pPr>
            <a:r>
              <a:rPr lang="nl-NL" dirty="0"/>
              <a:t>De verliescounselor is opgeleid in het omgaan met verlies en rouw, gecertificeerd miskraamcoach</a:t>
            </a:r>
          </a:p>
          <a:p>
            <a:pPr marL="0" indent="0">
              <a:buNone/>
            </a:pPr>
            <a:r>
              <a:rPr lang="nl-NL" dirty="0"/>
              <a:t> wij bieden een objectief luisterend oor, bespreken praktische zaken en lopen een stukje met ouders mee in een moeilijke tijd.</a:t>
            </a:r>
          </a:p>
          <a:p>
            <a:pPr marL="0" indent="0">
              <a:buNone/>
            </a:pPr>
            <a:r>
              <a:rPr lang="nl-NL" dirty="0"/>
              <a:t>Normaliseren en erkennen, hoop en perspectief bieden (duaal procesmodel)</a:t>
            </a:r>
          </a:p>
        </p:txBody>
      </p:sp>
      <p:sp>
        <p:nvSpPr>
          <p:cNvPr id="4" name="Tekstvak 3">
            <a:extLst>
              <a:ext uri="{FF2B5EF4-FFF2-40B4-BE49-F238E27FC236}">
                <a16:creationId xmlns:a16="http://schemas.microsoft.com/office/drawing/2014/main" id="{9CED7B94-63E8-99DD-1FEC-B86E1A204425}"/>
              </a:ext>
            </a:extLst>
          </p:cNvPr>
          <p:cNvSpPr txBox="1"/>
          <p:nvPr/>
        </p:nvSpPr>
        <p:spPr>
          <a:xfrm>
            <a:off x="1073426" y="1302026"/>
            <a:ext cx="6105197" cy="646331"/>
          </a:xfrm>
          <a:prstGeom prst="rect">
            <a:avLst/>
          </a:prstGeom>
          <a:noFill/>
        </p:spPr>
        <p:txBody>
          <a:bodyPr wrap="none" rtlCol="0">
            <a:spAutoFit/>
          </a:bodyPr>
          <a:lstStyle/>
          <a:p>
            <a:r>
              <a:rPr lang="nl-NL" sz="3600" dirty="0">
                <a:solidFill>
                  <a:srgbClr val="68A5D2"/>
                </a:solidFill>
              </a:rPr>
              <a:t>De wereld staat stil voor ouders</a:t>
            </a:r>
          </a:p>
        </p:txBody>
      </p:sp>
    </p:spTree>
    <p:extLst>
      <p:ext uri="{BB962C8B-B14F-4D97-AF65-F5344CB8AC3E}">
        <p14:creationId xmlns:p14="http://schemas.microsoft.com/office/powerpoint/2010/main" val="339362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E7B2F-178C-57B9-6D29-AA37C57BE3A5}"/>
              </a:ext>
            </a:extLst>
          </p:cNvPr>
          <p:cNvSpPr>
            <a:spLocks noGrp="1"/>
          </p:cNvSpPr>
          <p:nvPr>
            <p:ph type="title"/>
          </p:nvPr>
        </p:nvSpPr>
        <p:spPr/>
        <p:txBody>
          <a:bodyPr/>
          <a:lstStyle/>
          <a:p>
            <a:br>
              <a:rPr lang="nl-NL" dirty="0"/>
            </a:br>
            <a:br>
              <a:rPr lang="nl-NL" dirty="0"/>
            </a:br>
            <a:r>
              <a:rPr lang="nl-NL" dirty="0"/>
              <a:t>	</a:t>
            </a:r>
          </a:p>
        </p:txBody>
      </p:sp>
      <p:sp>
        <p:nvSpPr>
          <p:cNvPr id="3" name="Tijdelijke aanduiding voor inhoud 2">
            <a:extLst>
              <a:ext uri="{FF2B5EF4-FFF2-40B4-BE49-F238E27FC236}">
                <a16:creationId xmlns:a16="http://schemas.microsoft.com/office/drawing/2014/main" id="{4F88F608-A688-E993-6277-AF5F57315531}"/>
              </a:ext>
            </a:extLst>
          </p:cNvPr>
          <p:cNvSpPr>
            <a:spLocks noGrp="1"/>
          </p:cNvSpPr>
          <p:nvPr>
            <p:ph sz="quarter" idx="13"/>
          </p:nvPr>
        </p:nvSpPr>
        <p:spPr/>
        <p:txBody>
          <a:bodyPr/>
          <a:lstStyle/>
          <a:p>
            <a:r>
              <a:rPr lang="nl-NL" dirty="0"/>
              <a:t>Ook opa’s en oma’s zijn onderdeel van steun in het gezin</a:t>
            </a:r>
          </a:p>
          <a:p>
            <a:r>
              <a:rPr lang="nl-NL" dirty="0"/>
              <a:t>Ouders  leven voor hoe met verdriet om te gaan, erover praten mag</a:t>
            </a:r>
          </a:p>
          <a:p>
            <a:r>
              <a:rPr lang="nl-NL" dirty="0"/>
              <a:t>Kinderen, hoe jong ook, voelen het aan(onveilig)</a:t>
            </a:r>
          </a:p>
          <a:p>
            <a:r>
              <a:rPr lang="nl-NL" dirty="0"/>
              <a:t>Ook overleden  kinderen zijn van belang in de kinderrij, de volgorde doet ertoe</a:t>
            </a:r>
          </a:p>
          <a:p>
            <a:r>
              <a:rPr lang="nl-NL" dirty="0"/>
              <a:t>Erover praten kan problemen in het leven van kinderen voorkomen</a:t>
            </a:r>
          </a:p>
          <a:p>
            <a:pPr marL="0" indent="0">
              <a:buNone/>
            </a:pPr>
            <a:endParaRPr lang="nl-NL" dirty="0"/>
          </a:p>
        </p:txBody>
      </p:sp>
      <p:sp>
        <p:nvSpPr>
          <p:cNvPr id="4" name="Tijdelijke aanduiding voor voettekst 3">
            <a:extLst>
              <a:ext uri="{FF2B5EF4-FFF2-40B4-BE49-F238E27FC236}">
                <a16:creationId xmlns:a16="http://schemas.microsoft.com/office/drawing/2014/main" id="{BF780D7D-F9F4-60D3-7DEF-EBE4C0273A46}"/>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2C095A5C-37AB-402F-CB45-413F90ED94E3}"/>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6" name="Tekstvak 5">
            <a:extLst>
              <a:ext uri="{FF2B5EF4-FFF2-40B4-BE49-F238E27FC236}">
                <a16:creationId xmlns:a16="http://schemas.microsoft.com/office/drawing/2014/main" id="{D35A9BC1-36B1-1A71-5070-797C2AF53248}"/>
              </a:ext>
            </a:extLst>
          </p:cNvPr>
          <p:cNvSpPr txBox="1"/>
          <p:nvPr/>
        </p:nvSpPr>
        <p:spPr>
          <a:xfrm>
            <a:off x="1093304" y="1431236"/>
            <a:ext cx="6167201" cy="523220"/>
          </a:xfrm>
          <a:prstGeom prst="rect">
            <a:avLst/>
          </a:prstGeom>
          <a:noFill/>
        </p:spPr>
        <p:txBody>
          <a:bodyPr wrap="none" rtlCol="0">
            <a:spAutoFit/>
          </a:bodyPr>
          <a:lstStyle/>
          <a:p>
            <a:r>
              <a:rPr lang="nl-NL" sz="2800" dirty="0">
                <a:solidFill>
                  <a:srgbClr val="68A5D2"/>
                </a:solidFill>
              </a:rPr>
              <a:t>Impact van overlijden/verlies in het gezin</a:t>
            </a:r>
          </a:p>
        </p:txBody>
      </p:sp>
    </p:spTree>
    <p:extLst>
      <p:ext uri="{BB962C8B-B14F-4D97-AF65-F5344CB8AC3E}">
        <p14:creationId xmlns:p14="http://schemas.microsoft.com/office/powerpoint/2010/main" val="1388895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	</a:t>
            </a:r>
            <a:br>
              <a:rPr lang="nl-NL" dirty="0"/>
            </a:br>
            <a:endParaRPr lang="nl-NL" dirty="0"/>
          </a:p>
        </p:txBody>
      </p:sp>
      <p:sp>
        <p:nvSpPr>
          <p:cNvPr id="3" name="Tijdelijke aanduiding voor inhoud 2"/>
          <p:cNvSpPr>
            <a:spLocks noGrp="1"/>
          </p:cNvSpPr>
          <p:nvPr>
            <p:ph sz="quarter" idx="13"/>
          </p:nvPr>
        </p:nvSpPr>
        <p:spPr/>
        <p:txBody>
          <a:bodyPr>
            <a:normAutofit fontScale="92500" lnSpcReduction="20000"/>
          </a:bodyPr>
          <a:lstStyle/>
          <a:p>
            <a:r>
              <a:rPr lang="nl-NL" dirty="0"/>
              <a:t>Praktische gezinsondersteuning</a:t>
            </a:r>
          </a:p>
          <a:p>
            <a:r>
              <a:rPr lang="nl-NL" dirty="0"/>
              <a:t>Existentiële vragen</a:t>
            </a:r>
          </a:p>
          <a:p>
            <a:r>
              <a:rPr lang="nl-NL" dirty="0"/>
              <a:t>Gecompliceerde rouw</a:t>
            </a:r>
          </a:p>
          <a:p>
            <a:r>
              <a:rPr lang="nl-NL" dirty="0"/>
              <a:t>Psychiatrische problematiek</a:t>
            </a:r>
          </a:p>
          <a:p>
            <a:r>
              <a:rPr lang="nl-NL" dirty="0"/>
              <a:t>Gespecialiseerde rouwbegeleiding</a:t>
            </a:r>
          </a:p>
          <a:p>
            <a:r>
              <a:rPr lang="nl-NL" dirty="0"/>
              <a:t>Trauma</a:t>
            </a:r>
          </a:p>
          <a:p>
            <a:r>
              <a:rPr lang="nl-NL" dirty="0"/>
              <a:t>Verstoorde familiesystemen</a:t>
            </a:r>
          </a:p>
          <a:p>
            <a:r>
              <a:rPr lang="nl-NL" dirty="0"/>
              <a:t>Grootouders rouwen ook</a:t>
            </a:r>
          </a:p>
        </p:txBody>
      </p:sp>
      <p:sp>
        <p:nvSpPr>
          <p:cNvPr id="4" name="Tekstvak 3">
            <a:extLst>
              <a:ext uri="{FF2B5EF4-FFF2-40B4-BE49-F238E27FC236}">
                <a16:creationId xmlns:a16="http://schemas.microsoft.com/office/drawing/2014/main" id="{FE0AE8CB-6FA6-44C9-8E27-A8F2D5D6D2AC}"/>
              </a:ext>
            </a:extLst>
          </p:cNvPr>
          <p:cNvSpPr txBox="1"/>
          <p:nvPr/>
        </p:nvSpPr>
        <p:spPr>
          <a:xfrm>
            <a:off x="1152939" y="1292087"/>
            <a:ext cx="6162261" cy="954107"/>
          </a:xfrm>
          <a:prstGeom prst="rect">
            <a:avLst/>
          </a:prstGeom>
          <a:noFill/>
        </p:spPr>
        <p:txBody>
          <a:bodyPr wrap="square" rtlCol="0">
            <a:spAutoFit/>
          </a:bodyPr>
          <a:lstStyle/>
          <a:p>
            <a:r>
              <a:rPr lang="nl-NL" sz="2800" dirty="0">
                <a:solidFill>
                  <a:srgbClr val="68A5D2"/>
                </a:solidFill>
              </a:rPr>
              <a:t>Samenwerking met NIK</a:t>
            </a:r>
            <a:br>
              <a:rPr lang="nl-NL" sz="2800" dirty="0">
                <a:solidFill>
                  <a:srgbClr val="68A5D2"/>
                </a:solidFill>
              </a:rPr>
            </a:br>
            <a:r>
              <a:rPr lang="nl-NL" sz="2800" dirty="0">
                <a:solidFill>
                  <a:srgbClr val="68A5D2"/>
                </a:solidFill>
              </a:rPr>
              <a:t>	Soms is er meer nodig</a:t>
            </a:r>
          </a:p>
        </p:txBody>
      </p:sp>
    </p:spTree>
    <p:extLst>
      <p:ext uri="{BB962C8B-B14F-4D97-AF65-F5344CB8AC3E}">
        <p14:creationId xmlns:p14="http://schemas.microsoft.com/office/powerpoint/2010/main" val="36780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br>
              <a:rPr lang="nl-NL" dirty="0"/>
            </a:br>
            <a:r>
              <a:rPr lang="nl-NL" dirty="0"/>
              <a:t>	</a:t>
            </a:r>
            <a:endParaRPr lang="nl-NL" b="1" dirty="0"/>
          </a:p>
        </p:txBody>
      </p:sp>
      <p:sp>
        <p:nvSpPr>
          <p:cNvPr id="3" name="Tijdelijke aanduiding voor inhoud 2"/>
          <p:cNvSpPr>
            <a:spLocks noGrp="1"/>
          </p:cNvSpPr>
          <p:nvPr>
            <p:ph sz="quarter" idx="13"/>
          </p:nvPr>
        </p:nvSpPr>
        <p:spPr/>
        <p:txBody>
          <a:bodyPr/>
          <a:lstStyle/>
          <a:p>
            <a:r>
              <a:rPr lang="nl-NL" dirty="0"/>
              <a:t>Samenwerken, verbinding met kennisverrijking, samen voor de ouders</a:t>
            </a:r>
          </a:p>
          <a:p>
            <a:r>
              <a:rPr lang="nl-NL" dirty="0" err="1"/>
              <a:t>Ruggespraak</a:t>
            </a:r>
            <a:r>
              <a:rPr lang="nl-NL" dirty="0"/>
              <a:t> geeft meer handvaten, steviger basis in het vak</a:t>
            </a:r>
          </a:p>
          <a:p>
            <a:r>
              <a:rPr lang="nl-NL" dirty="0"/>
              <a:t>Geen wachttijden, snelle verwijzing, </a:t>
            </a:r>
            <a:r>
              <a:rPr lang="nl-NL" dirty="0" err="1"/>
              <a:t>kostenloos</a:t>
            </a:r>
            <a:endParaRPr lang="nl-NL" dirty="0"/>
          </a:p>
          <a:p>
            <a:r>
              <a:rPr lang="nl-NL" dirty="0"/>
              <a:t>Samen zoeken naar de juiste zorg, in samenspraak met ouders, soms heeft dit traject tijd nodig</a:t>
            </a:r>
          </a:p>
          <a:p>
            <a:endParaRPr lang="nl-NL" dirty="0"/>
          </a:p>
        </p:txBody>
      </p:sp>
      <p:sp>
        <p:nvSpPr>
          <p:cNvPr id="4" name="Tekstvak 3">
            <a:extLst>
              <a:ext uri="{FF2B5EF4-FFF2-40B4-BE49-F238E27FC236}">
                <a16:creationId xmlns:a16="http://schemas.microsoft.com/office/drawing/2014/main" id="{ED5C4760-23AA-B744-8B2D-ACA3E41AFA5D}"/>
              </a:ext>
            </a:extLst>
          </p:cNvPr>
          <p:cNvSpPr txBox="1"/>
          <p:nvPr/>
        </p:nvSpPr>
        <p:spPr>
          <a:xfrm>
            <a:off x="9471991" y="6042991"/>
            <a:ext cx="1042593" cy="369332"/>
          </a:xfrm>
          <a:prstGeom prst="rect">
            <a:avLst/>
          </a:prstGeom>
          <a:noFill/>
        </p:spPr>
        <p:txBody>
          <a:bodyPr wrap="none" rtlCol="0">
            <a:spAutoFit/>
          </a:bodyPr>
          <a:lstStyle/>
          <a:p>
            <a:r>
              <a:rPr lang="nl-NL" dirty="0"/>
              <a:t>Tot slot…</a:t>
            </a:r>
          </a:p>
        </p:txBody>
      </p:sp>
      <p:sp>
        <p:nvSpPr>
          <p:cNvPr id="5" name="Tekstvak 4">
            <a:extLst>
              <a:ext uri="{FF2B5EF4-FFF2-40B4-BE49-F238E27FC236}">
                <a16:creationId xmlns:a16="http://schemas.microsoft.com/office/drawing/2014/main" id="{5CFD975C-3DD4-22D7-AF88-22ABAB40E320}"/>
              </a:ext>
            </a:extLst>
          </p:cNvPr>
          <p:cNvSpPr txBox="1"/>
          <p:nvPr/>
        </p:nvSpPr>
        <p:spPr>
          <a:xfrm>
            <a:off x="1192695" y="1381539"/>
            <a:ext cx="5412764" cy="646331"/>
          </a:xfrm>
          <a:prstGeom prst="rect">
            <a:avLst/>
          </a:prstGeom>
          <a:noFill/>
        </p:spPr>
        <p:txBody>
          <a:bodyPr wrap="none" rtlCol="0">
            <a:spAutoFit/>
          </a:bodyPr>
          <a:lstStyle/>
          <a:p>
            <a:r>
              <a:rPr lang="nl-NL" sz="3600" dirty="0">
                <a:solidFill>
                  <a:srgbClr val="68A5D2"/>
                </a:solidFill>
              </a:rPr>
              <a:t>Samenwerken en verbinden</a:t>
            </a:r>
          </a:p>
        </p:txBody>
      </p:sp>
    </p:spTree>
    <p:extLst>
      <p:ext uri="{BB962C8B-B14F-4D97-AF65-F5344CB8AC3E}">
        <p14:creationId xmlns:p14="http://schemas.microsoft.com/office/powerpoint/2010/main" val="3155173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47836-378B-5F59-F14D-51B3845F5F2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F49DCFA-53C2-D857-EED6-45575D632FC6}"/>
              </a:ext>
            </a:extLst>
          </p:cNvPr>
          <p:cNvSpPr>
            <a:spLocks noGrp="1"/>
          </p:cNvSpPr>
          <p:nvPr>
            <p:ph sz="quarter" idx="13"/>
          </p:nvPr>
        </p:nvSpPr>
        <p:spPr/>
        <p:txBody>
          <a:bodyPr/>
          <a:lstStyle/>
          <a:p>
            <a:r>
              <a:rPr lang="nl-NL" dirty="0"/>
              <a:t>Samen komen we verder, dank voor de aandacht!</a:t>
            </a:r>
          </a:p>
        </p:txBody>
      </p:sp>
      <p:sp>
        <p:nvSpPr>
          <p:cNvPr id="4" name="Tijdelijke aanduiding voor voettekst 3">
            <a:extLst>
              <a:ext uri="{FF2B5EF4-FFF2-40B4-BE49-F238E27FC236}">
                <a16:creationId xmlns:a16="http://schemas.microsoft.com/office/drawing/2014/main" id="{86AB0BF2-CB36-FBBF-D47D-93D172A0EF97}"/>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D039EFAA-423F-60A7-9FF0-2DD97D70D8B7}"/>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7" name="Afbeelding 6" descr="Afbeelding met persoon, pols, vinger, nagel&#10;&#10;Automatisch gegenereerde beschrijving">
            <a:extLst>
              <a:ext uri="{FF2B5EF4-FFF2-40B4-BE49-F238E27FC236}">
                <a16:creationId xmlns:a16="http://schemas.microsoft.com/office/drawing/2014/main" id="{CD9A0772-2DBA-260F-20A1-4641AA4A6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3429000"/>
            <a:ext cx="5496339" cy="2748170"/>
          </a:xfrm>
          <a:prstGeom prst="rect">
            <a:avLst/>
          </a:prstGeom>
        </p:spPr>
      </p:pic>
      <p:sp>
        <p:nvSpPr>
          <p:cNvPr id="6" name="Tekstvak 5">
            <a:extLst>
              <a:ext uri="{FF2B5EF4-FFF2-40B4-BE49-F238E27FC236}">
                <a16:creationId xmlns:a16="http://schemas.microsoft.com/office/drawing/2014/main" id="{37FD0331-4FDE-646C-FD8E-60A607222014}"/>
              </a:ext>
            </a:extLst>
          </p:cNvPr>
          <p:cNvSpPr txBox="1"/>
          <p:nvPr/>
        </p:nvSpPr>
        <p:spPr>
          <a:xfrm>
            <a:off x="1113182" y="1396346"/>
            <a:ext cx="2643672" cy="584775"/>
          </a:xfrm>
          <a:prstGeom prst="rect">
            <a:avLst/>
          </a:prstGeom>
          <a:noFill/>
        </p:spPr>
        <p:txBody>
          <a:bodyPr wrap="none" rtlCol="0">
            <a:spAutoFit/>
          </a:bodyPr>
          <a:lstStyle/>
          <a:p>
            <a:r>
              <a:rPr lang="nl-NL" sz="3200" dirty="0">
                <a:solidFill>
                  <a:srgbClr val="68A5D2"/>
                </a:solidFill>
              </a:rPr>
              <a:t>Samenwerking</a:t>
            </a:r>
          </a:p>
        </p:txBody>
      </p:sp>
    </p:spTree>
    <p:extLst>
      <p:ext uri="{BB962C8B-B14F-4D97-AF65-F5344CB8AC3E}">
        <p14:creationId xmlns:p14="http://schemas.microsoft.com/office/powerpoint/2010/main" val="274052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BC207-F587-3638-0F20-8AFCDADDF06F}"/>
              </a:ext>
            </a:extLst>
          </p:cNvPr>
          <p:cNvSpPr>
            <a:spLocks noGrp="1"/>
          </p:cNvSpPr>
          <p:nvPr>
            <p:ph type="title"/>
          </p:nvPr>
        </p:nvSpPr>
        <p:spPr/>
        <p:txBody>
          <a:bodyPr/>
          <a:lstStyle/>
          <a:p>
            <a:r>
              <a:rPr lang="nl-NL" dirty="0"/>
              <a:t>Waar nemen wij jullie graag in mee:</a:t>
            </a:r>
          </a:p>
        </p:txBody>
      </p:sp>
      <p:sp>
        <p:nvSpPr>
          <p:cNvPr id="3" name="Tijdelijke aanduiding voor inhoud 2">
            <a:extLst>
              <a:ext uri="{FF2B5EF4-FFF2-40B4-BE49-F238E27FC236}">
                <a16:creationId xmlns:a16="http://schemas.microsoft.com/office/drawing/2014/main" id="{EE11F433-494E-F87C-A4D3-18B275D3E68E}"/>
              </a:ext>
            </a:extLst>
          </p:cNvPr>
          <p:cNvSpPr>
            <a:spLocks noGrp="1"/>
          </p:cNvSpPr>
          <p:nvPr>
            <p:ph idx="1"/>
          </p:nvPr>
        </p:nvSpPr>
        <p:spPr>
          <a:xfrm>
            <a:off x="714703" y="1359050"/>
            <a:ext cx="10996689" cy="4590000"/>
          </a:xfrm>
        </p:spPr>
        <p:txBody>
          <a:bodyPr/>
          <a:lstStyle/>
          <a:p>
            <a:r>
              <a:rPr lang="nl-NL" dirty="0"/>
              <a:t>Uitleg wat is het NIK en het Kenniscentrum?</a:t>
            </a:r>
          </a:p>
          <a:p>
            <a:r>
              <a:rPr lang="nl-NL" dirty="0"/>
              <a:t>Wat doen we?</a:t>
            </a:r>
          </a:p>
          <a:p>
            <a:r>
              <a:rPr lang="nl-NL" dirty="0"/>
              <a:t>Cijfers</a:t>
            </a:r>
          </a:p>
          <a:p>
            <a:r>
              <a:rPr lang="nl-NL" dirty="0"/>
              <a:t>Een impressie van het gezin met verlies</a:t>
            </a:r>
          </a:p>
          <a:p>
            <a:r>
              <a:rPr lang="nl-NL" dirty="0"/>
              <a:t>Waar ligt jullie behoeften?</a:t>
            </a:r>
          </a:p>
          <a:p>
            <a:r>
              <a:rPr lang="nl-NL" dirty="0"/>
              <a:t>Vormen van ondersteuning en wat kunnen we samen?</a:t>
            </a:r>
          </a:p>
          <a:p>
            <a:r>
              <a:rPr lang="nl-NL" dirty="0"/>
              <a:t>De impact van broertjes/zusjes in het gezin bij verlies</a:t>
            </a:r>
          </a:p>
          <a:p>
            <a:r>
              <a:rPr lang="nl-NL" dirty="0"/>
              <a:t>Een voorbeeld van samenwerking binnen het </a:t>
            </a:r>
            <a:r>
              <a:rPr lang="nl-NL" dirty="0" err="1"/>
              <a:t>MosaKids</a:t>
            </a:r>
            <a:r>
              <a:rPr lang="nl-NL" dirty="0"/>
              <a:t> ziekenhuis</a:t>
            </a:r>
          </a:p>
          <a:p>
            <a:pPr marL="0" indent="0">
              <a:buNone/>
            </a:pPr>
            <a:endParaRPr lang="nl-NL" sz="2000" dirty="0"/>
          </a:p>
          <a:p>
            <a:pPr marL="0" indent="0">
              <a:buNone/>
            </a:pPr>
            <a:r>
              <a:rPr lang="nl-NL" sz="2000" dirty="0"/>
              <a:t>Vragen? Vragen!</a:t>
            </a:r>
          </a:p>
        </p:txBody>
      </p:sp>
      <p:sp>
        <p:nvSpPr>
          <p:cNvPr id="4" name="Tijdelijke aanduiding voor dianummer 3">
            <a:extLst>
              <a:ext uri="{FF2B5EF4-FFF2-40B4-BE49-F238E27FC236}">
                <a16:creationId xmlns:a16="http://schemas.microsoft.com/office/drawing/2014/main" id="{93920BBB-C576-EC05-AFE2-407237E5E547}"/>
              </a:ext>
            </a:extLst>
          </p:cNvPr>
          <p:cNvSpPr>
            <a:spLocks noGrp="1"/>
          </p:cNvSpPr>
          <p:nvPr>
            <p:ph type="sldNum" sz="quarter" idx="10"/>
          </p:nvPr>
        </p:nvSpPr>
        <p:spPr/>
        <p:txBody>
          <a:bodyPr/>
          <a:lstStyle/>
          <a:p>
            <a:fld id="{BC7542B0-25A2-47FA-B68A-E294C9D41D92}" type="slidenum">
              <a:rPr lang="nl-NL" smtClean="0"/>
              <a:pPr/>
              <a:t>2</a:t>
            </a:fld>
            <a:endParaRPr lang="nl-NL" dirty="0"/>
          </a:p>
        </p:txBody>
      </p:sp>
    </p:spTree>
    <p:extLst>
      <p:ext uri="{BB962C8B-B14F-4D97-AF65-F5344CB8AC3E}">
        <p14:creationId xmlns:p14="http://schemas.microsoft.com/office/powerpoint/2010/main" val="139586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Infrastructuur Nederland </a:t>
            </a:r>
          </a:p>
        </p:txBody>
      </p:sp>
      <p:sp>
        <p:nvSpPr>
          <p:cNvPr id="7" name="Tijdelijke aanduiding voor inhoud 6"/>
          <p:cNvSpPr>
            <a:spLocks noGrp="1"/>
          </p:cNvSpPr>
          <p:nvPr>
            <p:ph idx="1"/>
          </p:nvPr>
        </p:nvSpPr>
        <p:spPr>
          <a:xfrm>
            <a:off x="6096000" y="1481828"/>
            <a:ext cx="5944054" cy="4590000"/>
          </a:xfrm>
        </p:spPr>
        <p:txBody>
          <a:bodyPr>
            <a:normAutofit/>
          </a:bodyPr>
          <a:lstStyle/>
          <a:p>
            <a:pPr marL="457200" indent="-457200">
              <a:buFont typeface="Arial" panose="020B0604020202020204" pitchFamily="34" charset="0"/>
              <a:buChar char="•"/>
            </a:pPr>
            <a:r>
              <a:rPr lang="nl-NL" dirty="0">
                <a:latin typeface="Arial" panose="020B0604020202020204" pitchFamily="34" charset="0"/>
                <a:cs typeface="Arial" panose="020B0604020202020204" pitchFamily="34" charset="0"/>
              </a:rPr>
              <a:t>7 regio’s, 5 netwerkcoördinatoren	</a:t>
            </a:r>
          </a:p>
          <a:p>
            <a:pPr marL="457200" indent="-457200">
              <a:buFont typeface="Arial" panose="020B0604020202020204" pitchFamily="34" charset="0"/>
              <a:buChar char="•"/>
            </a:pPr>
            <a:r>
              <a:rPr lang="nl-NL" dirty="0">
                <a:latin typeface="Arial" panose="020B0604020202020204" pitchFamily="34" charset="0"/>
                <a:cs typeface="Arial" panose="020B0604020202020204" pitchFamily="34" charset="0"/>
              </a:rPr>
              <a:t>Voor gezinnen met een ernstig ziek/palliatief kind</a:t>
            </a:r>
          </a:p>
          <a:p>
            <a:pPr marL="457200" indent="-457200">
              <a:buFont typeface="Arial" panose="020B0604020202020204" pitchFamily="34" charset="0"/>
              <a:buChar char="•"/>
            </a:pPr>
            <a:r>
              <a:rPr lang="nl-NL" dirty="0">
                <a:latin typeface="Arial" panose="020B0604020202020204" pitchFamily="34" charset="0"/>
                <a:cs typeface="Arial" panose="020B0604020202020204" pitchFamily="34" charset="0"/>
              </a:rPr>
              <a:t>1 Centraal verbindende schakel: </a:t>
            </a:r>
          </a:p>
          <a:p>
            <a:pPr marL="0" indent="0">
              <a:buNone/>
            </a:pPr>
            <a:r>
              <a:rPr lang="nl-NL" dirty="0">
                <a:latin typeface="Arial" panose="020B0604020202020204" pitchFamily="34" charset="0"/>
                <a:cs typeface="Arial" panose="020B0604020202020204" pitchFamily="34" charset="0"/>
              </a:rPr>
              <a:t>	</a:t>
            </a:r>
          </a:p>
          <a:p>
            <a:pPr marL="0" indent="0" algn="ctr">
              <a:buNone/>
            </a:pPr>
            <a:r>
              <a:rPr lang="nl-NL" dirty="0">
                <a:latin typeface="Arial" panose="020B0604020202020204" pitchFamily="34" charset="0"/>
                <a:cs typeface="Arial" panose="020B0604020202020204" pitchFamily="34" charset="0"/>
              </a:rPr>
              <a:t>Kenniscentrum </a:t>
            </a:r>
            <a:r>
              <a:rPr lang="nl-NL" dirty="0" err="1">
                <a:latin typeface="Arial" panose="020B0604020202020204" pitchFamily="34" charset="0"/>
                <a:cs typeface="Arial" panose="020B0604020202020204" pitchFamily="34" charset="0"/>
              </a:rPr>
              <a:t>Kinderpalliatieve</a:t>
            </a:r>
            <a:r>
              <a:rPr lang="nl-NL" dirty="0">
                <a:latin typeface="Arial" panose="020B0604020202020204" pitchFamily="34" charset="0"/>
                <a:cs typeface="Arial" panose="020B0604020202020204" pitchFamily="34" charset="0"/>
              </a:rPr>
              <a:t> Zorg</a:t>
            </a:r>
          </a:p>
          <a:p>
            <a:endParaRPr lang="nl-NL" dirty="0"/>
          </a:p>
        </p:txBody>
      </p:sp>
      <p:sp>
        <p:nvSpPr>
          <p:cNvPr id="2" name="Tijdelijke aanduiding voor dianummer 1"/>
          <p:cNvSpPr>
            <a:spLocks noGrp="1"/>
          </p:cNvSpPr>
          <p:nvPr>
            <p:ph type="sldNum" sz="quarter" idx="10"/>
          </p:nvPr>
        </p:nvSpPr>
        <p:spPr/>
        <p:txBody>
          <a:bodyPr/>
          <a:lstStyle/>
          <a:p>
            <a:fld id="{BC7542B0-25A2-47FA-B68A-E294C9D41D92}" type="slidenum">
              <a:rPr lang="nl-NL" smtClean="0"/>
              <a:pPr/>
              <a:t>3</a:t>
            </a:fld>
            <a:endParaRPr lang="nl-NL" dirty="0"/>
          </a:p>
        </p:txBody>
      </p:sp>
      <p:pic>
        <p:nvPicPr>
          <p:cNvPr id="5" name="Picture 4">
            <a:extLst>
              <a:ext uri="{FF2B5EF4-FFF2-40B4-BE49-F238E27FC236}">
                <a16:creationId xmlns:a16="http://schemas.microsoft.com/office/drawing/2014/main" id="{91ACB992-BECE-F44F-A570-C951CDBAE6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05" y="1295973"/>
            <a:ext cx="4387932" cy="496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4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dirty="0"/>
          </a:p>
        </p:txBody>
      </p:sp>
      <p:sp>
        <p:nvSpPr>
          <p:cNvPr id="6" name="Tijdelijke aanduiding voor inhoud 5"/>
          <p:cNvSpPr>
            <a:spLocks noGrp="1"/>
          </p:cNvSpPr>
          <p:nvPr>
            <p:ph idx="1"/>
          </p:nvPr>
        </p:nvSpPr>
        <p:spPr>
          <a:xfrm>
            <a:off x="7890388" y="1136247"/>
            <a:ext cx="5400000" cy="4585506"/>
          </a:xfrm>
        </p:spPr>
        <p:txBody>
          <a:bodyPr/>
          <a:lstStyle/>
          <a:p>
            <a:pPr marL="0" lvl="0" indent="0">
              <a:buNone/>
            </a:pPr>
            <a:r>
              <a:rPr lang="nl-NL" sz="2400" b="1" dirty="0"/>
              <a:t>Een samenwerking van ervaren </a:t>
            </a:r>
          </a:p>
          <a:p>
            <a:pPr marL="0" lvl="0" indent="0">
              <a:buNone/>
            </a:pPr>
            <a:r>
              <a:rPr lang="nl-NL" sz="2400" b="1" dirty="0"/>
              <a:t>1e, 2</a:t>
            </a:r>
            <a:r>
              <a:rPr lang="nl-NL" sz="2400" b="1" baseline="30000" dirty="0"/>
              <a:t>e</a:t>
            </a:r>
            <a:r>
              <a:rPr lang="nl-NL" sz="2400" b="1" dirty="0"/>
              <a:t> en 3</a:t>
            </a:r>
            <a:r>
              <a:rPr lang="nl-NL" sz="2400" b="1" baseline="30000" dirty="0"/>
              <a:t>e</a:t>
            </a:r>
            <a:r>
              <a:rPr lang="nl-NL" sz="2400" b="1" dirty="0"/>
              <a:t> lijn zorgprofessionals</a:t>
            </a:r>
          </a:p>
          <a:p>
            <a:pPr lvl="0"/>
            <a:r>
              <a:rPr lang="nl-NL" sz="2400" dirty="0"/>
              <a:t>Ook gemeenten, huisartsen</a:t>
            </a:r>
          </a:p>
          <a:p>
            <a:pPr lvl="0"/>
            <a:r>
              <a:rPr lang="nl-NL" sz="2400" dirty="0"/>
              <a:t>Deskundigheidsbevordering</a:t>
            </a:r>
          </a:p>
          <a:p>
            <a:pPr lvl="0"/>
            <a:r>
              <a:rPr lang="nl-NL" sz="2400" dirty="0"/>
              <a:t>Inzicht aanbod en verbinding met </a:t>
            </a:r>
          </a:p>
          <a:p>
            <a:pPr marL="0" lvl="0" indent="0">
              <a:buNone/>
            </a:pPr>
            <a:r>
              <a:rPr lang="nl-NL" sz="2400" dirty="0"/>
              <a:t>      expertise in de regio</a:t>
            </a:r>
          </a:p>
          <a:p>
            <a:pPr lvl="0"/>
            <a:r>
              <a:rPr lang="nl-NL" sz="2400" dirty="0"/>
              <a:t>Centraal aanspreekpunt</a:t>
            </a:r>
          </a:p>
        </p:txBody>
      </p:sp>
      <p:sp>
        <p:nvSpPr>
          <p:cNvPr id="4" name="Tijdelijke aanduiding voor dianummer 3"/>
          <p:cNvSpPr>
            <a:spLocks noGrp="1"/>
          </p:cNvSpPr>
          <p:nvPr>
            <p:ph type="sldNum" sz="quarter" idx="10"/>
          </p:nvPr>
        </p:nvSpPr>
        <p:spPr/>
        <p:txBody>
          <a:bodyPr/>
          <a:lstStyle/>
          <a:p>
            <a:fld id="{BC7542B0-25A2-47FA-B68A-E294C9D41D92}" type="slidenum">
              <a:rPr lang="nl-NL" smtClean="0"/>
              <a:pPr/>
              <a:t>4</a:t>
            </a:fld>
            <a:endParaRPr lang="nl-NL" dirty="0"/>
          </a:p>
        </p:txBody>
      </p:sp>
      <p:sp>
        <p:nvSpPr>
          <p:cNvPr id="3" name="Tijdelijke aanduiding voor inhoud 2">
            <a:extLst>
              <a:ext uri="{FF2B5EF4-FFF2-40B4-BE49-F238E27FC236}">
                <a16:creationId xmlns:a16="http://schemas.microsoft.com/office/drawing/2014/main" id="{3A7A4DF2-7165-F4E9-CB92-A32BFBCDCC83}"/>
              </a:ext>
            </a:extLst>
          </p:cNvPr>
          <p:cNvSpPr>
            <a:spLocks noGrp="1"/>
          </p:cNvSpPr>
          <p:nvPr>
            <p:ph idx="11"/>
          </p:nvPr>
        </p:nvSpPr>
        <p:spPr/>
        <p:txBody>
          <a:bodyPr/>
          <a:lstStyle/>
          <a:p>
            <a:endParaRPr lang="nl-NL"/>
          </a:p>
        </p:txBody>
      </p:sp>
      <p:pic>
        <p:nvPicPr>
          <p:cNvPr id="7" name="Tijdelijke aanduiding voor inhoud 2">
            <a:extLst>
              <a:ext uri="{FF2B5EF4-FFF2-40B4-BE49-F238E27FC236}">
                <a16:creationId xmlns:a16="http://schemas.microsoft.com/office/drawing/2014/main" id="{9B163592-F160-1F93-C75F-51192C736E7A}"/>
              </a:ext>
            </a:extLst>
          </p:cNvPr>
          <p:cNvPicPr>
            <a:picLocks noChangeAspect="1"/>
          </p:cNvPicPr>
          <p:nvPr/>
        </p:nvPicPr>
        <p:blipFill>
          <a:blip r:embed="rId2"/>
          <a:stretch>
            <a:fillRect/>
          </a:stretch>
        </p:blipFill>
        <p:spPr>
          <a:xfrm>
            <a:off x="696000" y="376145"/>
            <a:ext cx="7194388" cy="6328514"/>
          </a:xfrm>
          <a:prstGeom prst="rect">
            <a:avLst/>
          </a:prstGeom>
        </p:spPr>
      </p:pic>
    </p:spTree>
    <p:extLst>
      <p:ext uri="{BB962C8B-B14F-4D97-AF65-F5344CB8AC3E}">
        <p14:creationId xmlns:p14="http://schemas.microsoft.com/office/powerpoint/2010/main" val="154932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6294F-469E-4978-81D0-D7D1CA5A68DF}"/>
              </a:ext>
            </a:extLst>
          </p:cNvPr>
          <p:cNvSpPr>
            <a:spLocks noGrp="1"/>
          </p:cNvSpPr>
          <p:nvPr>
            <p:ph type="title"/>
          </p:nvPr>
        </p:nvSpPr>
        <p:spPr/>
        <p:txBody>
          <a:bodyPr/>
          <a:lstStyle/>
          <a:p>
            <a:r>
              <a:rPr lang="nl-NL" dirty="0"/>
              <a:t>Integrale samenwerking</a:t>
            </a:r>
          </a:p>
        </p:txBody>
      </p:sp>
      <p:pic>
        <p:nvPicPr>
          <p:cNvPr id="6" name="Tijdelijke aanduiding voor inhoud 5">
            <a:extLst>
              <a:ext uri="{FF2B5EF4-FFF2-40B4-BE49-F238E27FC236}">
                <a16:creationId xmlns:a16="http://schemas.microsoft.com/office/drawing/2014/main" id="{95C8A1C8-DCA0-4C62-A428-3DFE6A005DAC}"/>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305643" y="1359050"/>
            <a:ext cx="5414683" cy="4591050"/>
          </a:xfrm>
        </p:spPr>
      </p:pic>
      <p:sp>
        <p:nvSpPr>
          <p:cNvPr id="4" name="Tijdelijke aanduiding voor dianummer 3">
            <a:extLst>
              <a:ext uri="{FF2B5EF4-FFF2-40B4-BE49-F238E27FC236}">
                <a16:creationId xmlns:a16="http://schemas.microsoft.com/office/drawing/2014/main" id="{41F20506-E934-4C15-B587-21E1F88F9880}"/>
              </a:ext>
            </a:extLst>
          </p:cNvPr>
          <p:cNvSpPr>
            <a:spLocks noGrp="1"/>
          </p:cNvSpPr>
          <p:nvPr>
            <p:ph type="sldNum" sz="quarter" idx="10"/>
          </p:nvPr>
        </p:nvSpPr>
        <p:spPr/>
        <p:txBody>
          <a:bodyPr/>
          <a:lstStyle/>
          <a:p>
            <a:fld id="{BC7542B0-25A2-47FA-B68A-E294C9D41D92}" type="slidenum">
              <a:rPr lang="nl-NL" smtClean="0"/>
              <a:pPr/>
              <a:t>5</a:t>
            </a:fld>
            <a:endParaRPr lang="nl-NL" dirty="0"/>
          </a:p>
        </p:txBody>
      </p:sp>
      <p:sp>
        <p:nvSpPr>
          <p:cNvPr id="5" name="Tekstvak 4">
            <a:extLst>
              <a:ext uri="{FF2B5EF4-FFF2-40B4-BE49-F238E27FC236}">
                <a16:creationId xmlns:a16="http://schemas.microsoft.com/office/drawing/2014/main" id="{44F72ABE-DEB0-3650-BA49-84580ED7B489}"/>
              </a:ext>
            </a:extLst>
          </p:cNvPr>
          <p:cNvSpPr txBox="1"/>
          <p:nvPr/>
        </p:nvSpPr>
        <p:spPr>
          <a:xfrm>
            <a:off x="10952403" y="6449341"/>
            <a:ext cx="758990" cy="307777"/>
          </a:xfrm>
          <a:prstGeom prst="rect">
            <a:avLst/>
          </a:prstGeom>
          <a:noFill/>
        </p:spPr>
        <p:txBody>
          <a:bodyPr wrap="none" rtlCol="0">
            <a:spAutoFit/>
          </a:bodyPr>
          <a:lstStyle/>
          <a:p>
            <a:r>
              <a:rPr lang="nl-NL" sz="1400" dirty="0"/>
              <a:t>Cijfers…</a:t>
            </a:r>
          </a:p>
        </p:txBody>
      </p:sp>
    </p:spTree>
    <p:extLst>
      <p:ext uri="{BB962C8B-B14F-4D97-AF65-F5344CB8AC3E}">
        <p14:creationId xmlns:p14="http://schemas.microsoft.com/office/powerpoint/2010/main" val="127790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dirty="0"/>
          </a:p>
        </p:txBody>
      </p:sp>
      <p:pic>
        <p:nvPicPr>
          <p:cNvPr id="3" name="Tijdelijke aanduiding voor inhoud 2">
            <a:extLst>
              <a:ext uri="{FF2B5EF4-FFF2-40B4-BE49-F238E27FC236}">
                <a16:creationId xmlns:a16="http://schemas.microsoft.com/office/drawing/2014/main" id="{C0B9B8DE-97CE-8960-FE3A-D86505FEAA81}"/>
              </a:ext>
            </a:extLst>
          </p:cNvPr>
          <p:cNvPicPr>
            <a:picLocks noGrp="1" noChangeAspect="1"/>
          </p:cNvPicPr>
          <p:nvPr>
            <p:ph idx="1"/>
          </p:nvPr>
        </p:nvPicPr>
        <p:blipFill>
          <a:blip r:embed="rId3"/>
          <a:stretch>
            <a:fillRect/>
          </a:stretch>
        </p:blipFill>
        <p:spPr>
          <a:xfrm>
            <a:off x="714704" y="173529"/>
            <a:ext cx="6893361" cy="6510941"/>
          </a:xfrm>
          <a:prstGeom prst="rect">
            <a:avLst/>
          </a:prstGeom>
        </p:spPr>
      </p:pic>
      <p:sp>
        <p:nvSpPr>
          <p:cNvPr id="2" name="Tijdelijke aanduiding voor dianummer 1"/>
          <p:cNvSpPr>
            <a:spLocks noGrp="1"/>
          </p:cNvSpPr>
          <p:nvPr>
            <p:ph type="sldNum" sz="quarter" idx="10"/>
          </p:nvPr>
        </p:nvSpPr>
        <p:spPr/>
        <p:txBody>
          <a:bodyPr/>
          <a:lstStyle/>
          <a:p>
            <a:fld id="{BC7542B0-25A2-47FA-B68A-E294C9D41D92}" type="slidenum">
              <a:rPr lang="nl-NL" smtClean="0"/>
              <a:pPr/>
              <a:t>6</a:t>
            </a:fld>
            <a:endParaRPr lang="nl-NL" dirty="0"/>
          </a:p>
        </p:txBody>
      </p:sp>
      <p:sp>
        <p:nvSpPr>
          <p:cNvPr id="5" name="Rechthoek 4">
            <a:extLst>
              <a:ext uri="{FF2B5EF4-FFF2-40B4-BE49-F238E27FC236}">
                <a16:creationId xmlns:a16="http://schemas.microsoft.com/office/drawing/2014/main" id="{DB10B1F9-C59F-133C-10DE-4AC93265BD93}"/>
              </a:ext>
            </a:extLst>
          </p:cNvPr>
          <p:cNvSpPr/>
          <p:nvPr/>
        </p:nvSpPr>
        <p:spPr>
          <a:xfrm>
            <a:off x="7780492" y="2836378"/>
            <a:ext cx="3930901" cy="16707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8" name="Tekstvak 7">
            <a:extLst>
              <a:ext uri="{FF2B5EF4-FFF2-40B4-BE49-F238E27FC236}">
                <a16:creationId xmlns:a16="http://schemas.microsoft.com/office/drawing/2014/main" id="{14B4BC36-7C03-C5CF-591E-45F1FE89865D}"/>
              </a:ext>
            </a:extLst>
          </p:cNvPr>
          <p:cNvSpPr txBox="1"/>
          <p:nvPr/>
        </p:nvSpPr>
        <p:spPr>
          <a:xfrm>
            <a:off x="7970293" y="3029803"/>
            <a:ext cx="3741100" cy="1477328"/>
          </a:xfrm>
          <a:prstGeom prst="rect">
            <a:avLst/>
          </a:prstGeom>
          <a:noFill/>
        </p:spPr>
        <p:txBody>
          <a:bodyPr wrap="square" rtlCol="0">
            <a:spAutoFit/>
          </a:bodyPr>
          <a:lstStyle/>
          <a:p>
            <a:r>
              <a:rPr lang="nl-NL" dirty="0">
                <a:solidFill>
                  <a:srgbClr val="60C4F2"/>
                </a:solidFill>
                <a:latin typeface="MyriadPro"/>
              </a:rPr>
              <a:t>Wist u dat...? </a:t>
            </a:r>
            <a:endParaRPr lang="nl-NL" dirty="0"/>
          </a:p>
          <a:p>
            <a:r>
              <a:rPr lang="nl-NL" dirty="0">
                <a:latin typeface="MyriadPro"/>
              </a:rPr>
              <a:t>.... jaarlijks zo’n 5.000-7.0000 ernstig zieke kinderen en hun gezinnen behoefte hebben aan palliatieve zorg? </a:t>
            </a:r>
            <a:endParaRPr lang="nl-NL" dirty="0"/>
          </a:p>
          <a:p>
            <a:endParaRPr lang="nl-NL" dirty="0"/>
          </a:p>
        </p:txBody>
      </p:sp>
      <p:sp>
        <p:nvSpPr>
          <p:cNvPr id="9" name="Rechthoek 8">
            <a:extLst>
              <a:ext uri="{FF2B5EF4-FFF2-40B4-BE49-F238E27FC236}">
                <a16:creationId xmlns:a16="http://schemas.microsoft.com/office/drawing/2014/main" id="{1B75BF25-CC66-83EC-CD8B-CF086673788B}"/>
              </a:ext>
            </a:extLst>
          </p:cNvPr>
          <p:cNvSpPr/>
          <p:nvPr/>
        </p:nvSpPr>
        <p:spPr>
          <a:xfrm>
            <a:off x="7970293" y="4817660"/>
            <a:ext cx="3848668" cy="14057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0" name="Tekstvak 9">
            <a:extLst>
              <a:ext uri="{FF2B5EF4-FFF2-40B4-BE49-F238E27FC236}">
                <a16:creationId xmlns:a16="http://schemas.microsoft.com/office/drawing/2014/main" id="{48844FF7-DFC0-BFEB-A82E-3EE6373F0845}"/>
              </a:ext>
            </a:extLst>
          </p:cNvPr>
          <p:cNvSpPr txBox="1"/>
          <p:nvPr/>
        </p:nvSpPr>
        <p:spPr>
          <a:xfrm>
            <a:off x="8297839" y="5015546"/>
            <a:ext cx="3179457" cy="784830"/>
          </a:xfrm>
          <a:prstGeom prst="rect">
            <a:avLst/>
          </a:prstGeom>
          <a:noFill/>
        </p:spPr>
        <p:txBody>
          <a:bodyPr wrap="square" rtlCol="0">
            <a:spAutoFit/>
          </a:bodyPr>
          <a:lstStyle/>
          <a:p>
            <a:r>
              <a:rPr lang="nl-NL" sz="1500" dirty="0">
                <a:latin typeface="Century Gothic" panose="020B0502020202020204" pitchFamily="34" charset="0"/>
                <a:cs typeface="Arial Narrow" panose="020B0604020202020204" pitchFamily="34" charset="0"/>
              </a:rPr>
              <a:t>…er jaarlijks ca. 1100 kinderen (0-20 jaar) overlijden aan de gevolgen van een ziekte?</a:t>
            </a:r>
          </a:p>
        </p:txBody>
      </p:sp>
      <p:sp>
        <p:nvSpPr>
          <p:cNvPr id="12" name="Rechthoek 11">
            <a:extLst>
              <a:ext uri="{FF2B5EF4-FFF2-40B4-BE49-F238E27FC236}">
                <a16:creationId xmlns:a16="http://schemas.microsoft.com/office/drawing/2014/main" id="{2C21BBF6-C4AA-6DA4-C872-59511C4D867C}"/>
              </a:ext>
            </a:extLst>
          </p:cNvPr>
          <p:cNvSpPr/>
          <p:nvPr/>
        </p:nvSpPr>
        <p:spPr>
          <a:xfrm>
            <a:off x="7780492" y="834202"/>
            <a:ext cx="3450809" cy="16707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3" name="Tekstvak 12">
            <a:extLst>
              <a:ext uri="{FF2B5EF4-FFF2-40B4-BE49-F238E27FC236}">
                <a16:creationId xmlns:a16="http://schemas.microsoft.com/office/drawing/2014/main" id="{2E284063-4F9B-FC78-AC45-90CC3D4B24B1}"/>
              </a:ext>
            </a:extLst>
          </p:cNvPr>
          <p:cNvSpPr txBox="1"/>
          <p:nvPr/>
        </p:nvSpPr>
        <p:spPr>
          <a:xfrm>
            <a:off x="8025921" y="862088"/>
            <a:ext cx="3043450" cy="1754326"/>
          </a:xfrm>
          <a:prstGeom prst="rect">
            <a:avLst/>
          </a:prstGeom>
          <a:noFill/>
        </p:spPr>
        <p:txBody>
          <a:bodyPr wrap="square" rtlCol="0">
            <a:spAutoFit/>
          </a:bodyPr>
          <a:lstStyle/>
          <a:p>
            <a:r>
              <a:rPr lang="nl-NL" dirty="0"/>
              <a:t>Deze kinderen (en </a:t>
            </a:r>
            <a:r>
              <a:rPr lang="nl-NL" dirty="0" err="1"/>
              <a:t>brusjes</a:t>
            </a:r>
            <a:r>
              <a:rPr lang="nl-NL" dirty="0"/>
              <a:t>) kunnen andere afslagen nemen in hun ontwikkeling, dit vraagt expertise en alertheid</a:t>
            </a:r>
          </a:p>
          <a:p>
            <a:endParaRPr lang="nl-NL" dirty="0"/>
          </a:p>
        </p:txBody>
      </p:sp>
    </p:spTree>
    <p:extLst>
      <p:ext uri="{BB962C8B-B14F-4D97-AF65-F5344CB8AC3E}">
        <p14:creationId xmlns:p14="http://schemas.microsoft.com/office/powerpoint/2010/main" val="155066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additive="base">
                                        <p:cTn id="1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491ED-3FB6-699C-FAE8-6AB462426BEC}"/>
              </a:ext>
            </a:extLst>
          </p:cNvPr>
          <p:cNvSpPr>
            <a:spLocks noGrp="1"/>
          </p:cNvSpPr>
          <p:nvPr>
            <p:ph type="title"/>
          </p:nvPr>
        </p:nvSpPr>
        <p:spPr/>
        <p:txBody>
          <a:bodyPr/>
          <a:lstStyle/>
          <a:p>
            <a:r>
              <a:rPr lang="nl-NL" dirty="0"/>
              <a:t>Impressie uit de praktijk</a:t>
            </a:r>
          </a:p>
        </p:txBody>
      </p:sp>
      <p:sp>
        <p:nvSpPr>
          <p:cNvPr id="3" name="Tijdelijke aanduiding voor inhoud 2">
            <a:extLst>
              <a:ext uri="{FF2B5EF4-FFF2-40B4-BE49-F238E27FC236}">
                <a16:creationId xmlns:a16="http://schemas.microsoft.com/office/drawing/2014/main" id="{08CCD069-7CA9-6BB8-4F1C-B32C03027C31}"/>
              </a:ext>
            </a:extLst>
          </p:cNvPr>
          <p:cNvSpPr>
            <a:spLocks noGrp="1"/>
          </p:cNvSpPr>
          <p:nvPr>
            <p:ph idx="1"/>
          </p:nvPr>
        </p:nvSpPr>
        <p:spPr/>
        <p:txBody>
          <a:bodyPr/>
          <a:lstStyle/>
          <a:p>
            <a:r>
              <a:rPr lang="nl-NL" dirty="0"/>
              <a:t>Een voorbeeld van een gezin met een zieke ouder en de impact op het kind (7 min)</a:t>
            </a:r>
          </a:p>
          <a:p>
            <a:pPr marL="0" indent="0">
              <a:buNone/>
            </a:pPr>
            <a:r>
              <a:rPr lang="nl-NL" dirty="0"/>
              <a:t>	</a:t>
            </a:r>
            <a:r>
              <a:rPr lang="nl-NL" dirty="0">
                <a:hlinkClick r:id="rId2"/>
              </a:rPr>
              <a:t>Filmfragment</a:t>
            </a:r>
            <a:r>
              <a:rPr lang="nl-NL" dirty="0"/>
              <a:t> </a:t>
            </a:r>
            <a:r>
              <a:rPr lang="nl-NL" sz="1100" dirty="0"/>
              <a:t>(</a:t>
            </a:r>
            <a:r>
              <a:rPr lang="nl-NL" sz="1100" b="0" i="0" u="sng" dirty="0">
                <a:solidFill>
                  <a:srgbClr val="0078D7"/>
                </a:solidFill>
                <a:effectLst/>
                <a:latin typeface="Calibri" panose="020F0502020204030204" pitchFamily="34" charset="0"/>
                <a:hlinkClick r:id="rId2" tooltip="https://www.youtube.com/watch?v=ggyimaBF27c&amp;t=1s"/>
              </a:rPr>
              <a:t>https://www.youtube.com/watch?v=ggyimaBF27c&amp;t=1s</a:t>
            </a:r>
            <a:r>
              <a:rPr lang="nl-NL" sz="1100" b="0" i="0" u="sng" dirty="0">
                <a:solidFill>
                  <a:srgbClr val="0078D7"/>
                </a:solidFill>
                <a:effectLst/>
                <a:latin typeface="Calibri" panose="020F0502020204030204" pitchFamily="34" charset="0"/>
              </a:rPr>
              <a:t>)</a:t>
            </a:r>
          </a:p>
          <a:p>
            <a:pPr marL="0" indent="0">
              <a:buNone/>
            </a:pPr>
            <a:endParaRPr lang="nl-NL" sz="1100" b="0" i="0" u="sng" dirty="0">
              <a:solidFill>
                <a:srgbClr val="0078D7"/>
              </a:solidFill>
              <a:effectLst/>
              <a:latin typeface="Calibri" panose="020F0502020204030204" pitchFamily="34" charset="0"/>
            </a:endParaRPr>
          </a:p>
          <a:p>
            <a:r>
              <a:rPr lang="nl-NL" sz="2600" dirty="0">
                <a:solidFill>
                  <a:srgbClr val="002060"/>
                </a:solidFill>
                <a:latin typeface="Arial" panose="020B0604020202020204" pitchFamily="34" charset="0"/>
                <a:cs typeface="Arial" panose="020B0604020202020204" pitchFamily="34" charset="0"/>
                <a:hlinkClick r:id="rId3"/>
              </a:rPr>
              <a:t>Website</a:t>
            </a:r>
            <a:r>
              <a:rPr lang="nl-NL" sz="2600" dirty="0">
                <a:solidFill>
                  <a:srgbClr val="002060"/>
                </a:solidFill>
                <a:latin typeface="Arial" panose="020B0604020202020204" pitchFamily="34" charset="0"/>
                <a:cs typeface="Arial" panose="020B0604020202020204" pitchFamily="34" charset="0"/>
              </a:rPr>
              <a:t> met meer informatie over de doelgroep KIEZO</a:t>
            </a:r>
          </a:p>
          <a:p>
            <a:pPr marL="0" indent="0">
              <a:buNone/>
            </a:pPr>
            <a:r>
              <a:rPr lang="nl-NL" sz="2600" dirty="0">
                <a:solidFill>
                  <a:srgbClr val="002060"/>
                </a:solidFill>
                <a:latin typeface="Arial" panose="020B0604020202020204" pitchFamily="34" charset="0"/>
                <a:cs typeface="Arial" panose="020B0604020202020204" pitchFamily="34" charset="0"/>
              </a:rPr>
              <a:t>	(Kinderen van Ernstig Zieke Ouders)</a:t>
            </a:r>
          </a:p>
          <a:p>
            <a:pPr marL="0" indent="0">
              <a:buNone/>
            </a:pPr>
            <a:r>
              <a:rPr lang="nl-NL" sz="1100" dirty="0">
                <a:hlinkClick r:id="rId3"/>
              </a:rPr>
              <a:t>		https://palliaweb.nl/zorgpraktijk/kinderen-van-ernstige-zieke-ouders-(kiezo)</a:t>
            </a:r>
            <a:endParaRPr lang="nl-NL" sz="1100" dirty="0"/>
          </a:p>
          <a:p>
            <a:pPr marL="0" indent="0">
              <a:buNone/>
            </a:pPr>
            <a:endParaRPr lang="nl-NL" sz="1100" dirty="0"/>
          </a:p>
          <a:p>
            <a:pPr marL="0" indent="0">
              <a:buNone/>
            </a:pPr>
            <a:r>
              <a:rPr lang="nl-NL" sz="1400" b="1" i="1" dirty="0">
                <a:solidFill>
                  <a:schemeClr val="tx1"/>
                </a:solidFill>
              </a:rPr>
              <a:t>“Soms zie je dat de schoolprestaties te lijden hebben van de thuissituatie. </a:t>
            </a:r>
          </a:p>
          <a:p>
            <a:pPr marL="0" indent="0">
              <a:buNone/>
            </a:pPr>
            <a:r>
              <a:rPr lang="nl-NL" sz="1400" b="1" i="1" dirty="0">
                <a:solidFill>
                  <a:schemeClr val="tx1"/>
                </a:solidFill>
              </a:rPr>
              <a:t>Ze zijn fysiek wel in de klas, maar met hun gedachten zijn ze elders, bij hun zieke vader of moeder. </a:t>
            </a:r>
          </a:p>
          <a:p>
            <a:pPr marL="0" indent="0">
              <a:buNone/>
            </a:pPr>
            <a:r>
              <a:rPr lang="nl-NL" sz="1400" b="1" i="1" dirty="0">
                <a:solidFill>
                  <a:schemeClr val="tx1"/>
                </a:solidFill>
              </a:rPr>
              <a:t>Het komt ook voor dat ze wat minder makkelijk contact hebben met vriendjes en vriendinnetjes. </a:t>
            </a:r>
          </a:p>
          <a:p>
            <a:pPr marL="0" indent="0">
              <a:buNone/>
            </a:pPr>
            <a:r>
              <a:rPr lang="nl-NL" sz="1400" b="1" i="1" dirty="0">
                <a:solidFill>
                  <a:schemeClr val="tx1"/>
                </a:solidFill>
              </a:rPr>
              <a:t>Ze nemen geen vriendjes meer mee naar huis, want daar ligt papa ziek in bed.”</a:t>
            </a:r>
          </a:p>
        </p:txBody>
      </p:sp>
      <p:sp>
        <p:nvSpPr>
          <p:cNvPr id="4" name="Tijdelijke aanduiding voor dianummer 3">
            <a:extLst>
              <a:ext uri="{FF2B5EF4-FFF2-40B4-BE49-F238E27FC236}">
                <a16:creationId xmlns:a16="http://schemas.microsoft.com/office/drawing/2014/main" id="{EBF108A4-E73D-0925-57C7-476F86C1BC90}"/>
              </a:ext>
            </a:extLst>
          </p:cNvPr>
          <p:cNvSpPr>
            <a:spLocks noGrp="1"/>
          </p:cNvSpPr>
          <p:nvPr>
            <p:ph type="sldNum" sz="quarter" idx="10"/>
          </p:nvPr>
        </p:nvSpPr>
        <p:spPr/>
        <p:txBody>
          <a:bodyPr/>
          <a:lstStyle/>
          <a:p>
            <a:fld id="{BC7542B0-25A2-47FA-B68A-E294C9D41D92}" type="slidenum">
              <a:rPr lang="nl-NL" smtClean="0"/>
              <a:pPr/>
              <a:t>7</a:t>
            </a:fld>
            <a:endParaRPr lang="nl-NL" dirty="0"/>
          </a:p>
        </p:txBody>
      </p:sp>
    </p:spTree>
    <p:extLst>
      <p:ext uri="{BB962C8B-B14F-4D97-AF65-F5344CB8AC3E}">
        <p14:creationId xmlns:p14="http://schemas.microsoft.com/office/powerpoint/2010/main" val="423910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66BF8-AF05-DC81-F3AF-CB36A1939D57}"/>
              </a:ext>
            </a:extLst>
          </p:cNvPr>
          <p:cNvSpPr>
            <a:spLocks noGrp="1"/>
          </p:cNvSpPr>
          <p:nvPr>
            <p:ph type="title"/>
          </p:nvPr>
        </p:nvSpPr>
        <p:spPr/>
        <p:txBody>
          <a:bodyPr/>
          <a:lstStyle/>
          <a:p>
            <a:r>
              <a:rPr lang="nl-NL" dirty="0"/>
              <a:t>Wat zien jullie in jullie werk terug?</a:t>
            </a:r>
          </a:p>
        </p:txBody>
      </p:sp>
      <p:sp>
        <p:nvSpPr>
          <p:cNvPr id="3" name="Tijdelijke aanduiding voor inhoud 2">
            <a:extLst>
              <a:ext uri="{FF2B5EF4-FFF2-40B4-BE49-F238E27FC236}">
                <a16:creationId xmlns:a16="http://schemas.microsoft.com/office/drawing/2014/main" id="{FE100011-07B7-82E0-3C6B-120D4DDF1CED}"/>
              </a:ext>
            </a:extLst>
          </p:cNvPr>
          <p:cNvSpPr>
            <a:spLocks noGrp="1"/>
          </p:cNvSpPr>
          <p:nvPr>
            <p:ph idx="1"/>
          </p:nvPr>
        </p:nvSpPr>
        <p:spPr/>
        <p:txBody>
          <a:bodyPr/>
          <a:lstStyle/>
          <a:p>
            <a:r>
              <a:rPr lang="nl-NL" dirty="0"/>
              <a:t>Wat heeft je geraakt?</a:t>
            </a:r>
          </a:p>
          <a:p>
            <a:r>
              <a:rPr lang="nl-NL" dirty="0"/>
              <a:t>Wat liep goed?</a:t>
            </a:r>
          </a:p>
          <a:p>
            <a:r>
              <a:rPr lang="nl-NL" dirty="0"/>
              <a:t>Waar zit verbetering?</a:t>
            </a:r>
          </a:p>
          <a:p>
            <a:endParaRPr lang="nl-NL" dirty="0"/>
          </a:p>
          <a:p>
            <a:endParaRPr lang="nl-NL" dirty="0"/>
          </a:p>
          <a:p>
            <a:pPr marL="0" indent="0">
              <a:buNone/>
            </a:pPr>
            <a:r>
              <a:rPr lang="nl-NL" dirty="0"/>
              <a:t>Kinderen voelen alles, ook als er geen woorden aan worden gegeven…</a:t>
            </a:r>
          </a:p>
        </p:txBody>
      </p:sp>
      <p:sp>
        <p:nvSpPr>
          <p:cNvPr id="4" name="Tijdelijke aanduiding voor dianummer 3">
            <a:extLst>
              <a:ext uri="{FF2B5EF4-FFF2-40B4-BE49-F238E27FC236}">
                <a16:creationId xmlns:a16="http://schemas.microsoft.com/office/drawing/2014/main" id="{C28C7EED-ED3F-7B7F-40B8-7B73EB17C5F4}"/>
              </a:ext>
            </a:extLst>
          </p:cNvPr>
          <p:cNvSpPr>
            <a:spLocks noGrp="1"/>
          </p:cNvSpPr>
          <p:nvPr>
            <p:ph type="sldNum" sz="quarter" idx="10"/>
          </p:nvPr>
        </p:nvSpPr>
        <p:spPr/>
        <p:txBody>
          <a:bodyPr/>
          <a:lstStyle/>
          <a:p>
            <a:fld id="{BC7542B0-25A2-47FA-B68A-E294C9D41D92}" type="slidenum">
              <a:rPr lang="nl-NL" smtClean="0"/>
              <a:pPr/>
              <a:t>8</a:t>
            </a:fld>
            <a:endParaRPr lang="nl-NL" dirty="0"/>
          </a:p>
        </p:txBody>
      </p:sp>
      <p:sp>
        <p:nvSpPr>
          <p:cNvPr id="5" name="Tekstvak 4">
            <a:extLst>
              <a:ext uri="{FF2B5EF4-FFF2-40B4-BE49-F238E27FC236}">
                <a16:creationId xmlns:a16="http://schemas.microsoft.com/office/drawing/2014/main" id="{8AB56820-DCAA-8A8E-2113-5315D32F29E8}"/>
              </a:ext>
            </a:extLst>
          </p:cNvPr>
          <p:cNvSpPr txBox="1"/>
          <p:nvPr/>
        </p:nvSpPr>
        <p:spPr>
          <a:xfrm>
            <a:off x="10165200" y="6412922"/>
            <a:ext cx="1546193" cy="369332"/>
          </a:xfrm>
          <a:prstGeom prst="rect">
            <a:avLst/>
          </a:prstGeom>
          <a:noFill/>
        </p:spPr>
        <p:txBody>
          <a:bodyPr wrap="none" rtlCol="0">
            <a:spAutoFit/>
          </a:bodyPr>
          <a:lstStyle/>
          <a:p>
            <a:r>
              <a:rPr lang="nl-NL" dirty="0"/>
              <a:t>ondersteuning</a:t>
            </a:r>
          </a:p>
        </p:txBody>
      </p:sp>
    </p:spTree>
    <p:extLst>
      <p:ext uri="{BB962C8B-B14F-4D97-AF65-F5344CB8AC3E}">
        <p14:creationId xmlns:p14="http://schemas.microsoft.com/office/powerpoint/2010/main" val="352430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5050A-60F9-AE1F-9A25-D61DC2B98069}"/>
              </a:ext>
            </a:extLst>
          </p:cNvPr>
          <p:cNvSpPr>
            <a:spLocks noGrp="1"/>
          </p:cNvSpPr>
          <p:nvPr>
            <p:ph type="title"/>
          </p:nvPr>
        </p:nvSpPr>
        <p:spPr/>
        <p:txBody>
          <a:bodyPr/>
          <a:lstStyle/>
          <a:p>
            <a:r>
              <a:rPr lang="nl-NL" dirty="0"/>
              <a:t>Dynamiek anders in het gezin…</a:t>
            </a:r>
          </a:p>
        </p:txBody>
      </p:sp>
      <p:sp>
        <p:nvSpPr>
          <p:cNvPr id="3" name="Tijdelijke aanduiding voor inhoud 2">
            <a:extLst>
              <a:ext uri="{FF2B5EF4-FFF2-40B4-BE49-F238E27FC236}">
                <a16:creationId xmlns:a16="http://schemas.microsoft.com/office/drawing/2014/main" id="{92312887-43D1-8BF5-0584-293FD4B5D995}"/>
              </a:ext>
            </a:extLst>
          </p:cNvPr>
          <p:cNvSpPr>
            <a:spLocks noGrp="1"/>
          </p:cNvSpPr>
          <p:nvPr>
            <p:ph idx="1"/>
          </p:nvPr>
        </p:nvSpPr>
        <p:spPr/>
        <p:txBody>
          <a:bodyPr/>
          <a:lstStyle/>
          <a:p>
            <a:r>
              <a:rPr lang="nl-NL" dirty="0"/>
              <a:t>Elk kind kan andere behoeften hebben</a:t>
            </a:r>
          </a:p>
          <a:p>
            <a:r>
              <a:rPr lang="nl-NL" dirty="0"/>
              <a:t>‘De muur van liefde’, waarin een ouder hun kind beschermd en andersom</a:t>
            </a:r>
          </a:p>
          <a:p>
            <a:r>
              <a:rPr lang="nl-NL" dirty="0"/>
              <a:t>Begeleiding voor de ouder kan met handvaten voor de kinderen</a:t>
            </a:r>
          </a:p>
          <a:p>
            <a:r>
              <a:rPr lang="nl-NL" dirty="0"/>
              <a:t>Individuele ondersteuning kan via </a:t>
            </a:r>
            <a:r>
              <a:rPr lang="nl-NL" dirty="0" err="1"/>
              <a:t>CvL</a:t>
            </a:r>
            <a:r>
              <a:rPr lang="nl-NL" dirty="0"/>
              <a:t> voor de nabestaanden</a:t>
            </a:r>
          </a:p>
          <a:p>
            <a:r>
              <a:rPr lang="nl-NL" dirty="0"/>
              <a:t>De zorgbehoeften verandert in de levensfase waarin het kind zit (</a:t>
            </a:r>
            <a:r>
              <a:rPr lang="nl-NL" dirty="0" err="1"/>
              <a:t>vb</a:t>
            </a:r>
            <a:r>
              <a:rPr lang="nl-NL" dirty="0"/>
              <a:t> 5 of 18 jaar)</a:t>
            </a:r>
          </a:p>
          <a:p>
            <a:r>
              <a:rPr lang="nl-NL" dirty="0"/>
              <a:t>Denk ook aan snelle verwijzing via kinderpsycholoog (in netwerk)</a:t>
            </a:r>
          </a:p>
          <a:p>
            <a:r>
              <a:rPr lang="nl-NL" dirty="0"/>
              <a:t>Begeleiding op school is ook mogelijk</a:t>
            </a:r>
          </a:p>
        </p:txBody>
      </p:sp>
      <p:sp>
        <p:nvSpPr>
          <p:cNvPr id="4" name="Tijdelijke aanduiding voor dianummer 3">
            <a:extLst>
              <a:ext uri="{FF2B5EF4-FFF2-40B4-BE49-F238E27FC236}">
                <a16:creationId xmlns:a16="http://schemas.microsoft.com/office/drawing/2014/main" id="{8DF3ED2D-2714-C478-C181-50FAAE277667}"/>
              </a:ext>
            </a:extLst>
          </p:cNvPr>
          <p:cNvSpPr>
            <a:spLocks noGrp="1"/>
          </p:cNvSpPr>
          <p:nvPr>
            <p:ph type="sldNum" sz="quarter" idx="10"/>
          </p:nvPr>
        </p:nvSpPr>
        <p:spPr/>
        <p:txBody>
          <a:bodyPr/>
          <a:lstStyle/>
          <a:p>
            <a:fld id="{BC7542B0-25A2-47FA-B68A-E294C9D41D92}" type="slidenum">
              <a:rPr lang="nl-NL" smtClean="0"/>
              <a:pPr/>
              <a:t>9</a:t>
            </a:fld>
            <a:endParaRPr lang="nl-NL" dirty="0"/>
          </a:p>
        </p:txBody>
      </p:sp>
    </p:spTree>
    <p:extLst>
      <p:ext uri="{BB962C8B-B14F-4D97-AF65-F5344CB8AC3E}">
        <p14:creationId xmlns:p14="http://schemas.microsoft.com/office/powerpoint/2010/main" val="83032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jabloon Kenniscentrum.potm" id="{DD28BD06-A3E0-4351-8EBD-8ACF2B709FF4}" vid="{B92CF454-E04F-4526-B8C6-372B715AB405}"/>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{E2404C04-CEBB-E547-A09B-F66C5441C543}tf10001064</Template>
  <TotalTime>6838</TotalTime>
  <Words>1149</Words>
  <Application>Microsoft Macintosh PowerPoint</Application>
  <PresentationFormat>Breedbeeld</PresentationFormat>
  <Paragraphs>144</Paragraphs>
  <Slides>19</Slides>
  <Notes>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19</vt:i4>
      </vt:variant>
    </vt:vector>
  </HeadingPairs>
  <TitlesOfParts>
    <vt:vector size="27" baseType="lpstr">
      <vt:lpstr>Arial</vt:lpstr>
      <vt:lpstr>Arial Narrow</vt:lpstr>
      <vt:lpstr>Calibri</vt:lpstr>
      <vt:lpstr>Century Gothic</vt:lpstr>
      <vt:lpstr>Dax-Regular</vt:lpstr>
      <vt:lpstr>MyriadPro</vt:lpstr>
      <vt:lpstr>Symbol</vt:lpstr>
      <vt:lpstr>Kantoorthema</vt:lpstr>
      <vt:lpstr>Hoe wij met elkaar het verschil kunnen maken…</vt:lpstr>
      <vt:lpstr>Waar nemen wij jullie graag in mee:</vt:lpstr>
      <vt:lpstr>Infrastructuur Nederland </vt:lpstr>
      <vt:lpstr>PowerPoint-presentatie</vt:lpstr>
      <vt:lpstr>Integrale samenwerking</vt:lpstr>
      <vt:lpstr>PowerPoint-presentatie</vt:lpstr>
      <vt:lpstr>Impressie uit de praktijk</vt:lpstr>
      <vt:lpstr>Wat zien jullie in jullie werk terug?</vt:lpstr>
      <vt:lpstr>Dynamiek anders in het gezin…</vt:lpstr>
      <vt:lpstr>Financiële impuls Geestelijke verzorging en rouw- en verliesbegeleiding</vt:lpstr>
      <vt:lpstr>Waarin kunnen we elkaar versterken?</vt:lpstr>
      <vt:lpstr>Dankjewel!</vt:lpstr>
      <vt:lpstr>Verliescounseling binnen de PND VMKC</vt:lpstr>
      <vt:lpstr>  ,  </vt:lpstr>
      <vt:lpstr>   </vt:lpstr>
      <vt:lpstr>   </vt:lpstr>
      <vt:lpstr>   </vt:lpstr>
      <vt:lpstr>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 Arial Narrow 40 pts</dc:title>
  <dc:creator>Leandra Beeloo</dc:creator>
  <cp:lastModifiedBy>Romy van den Booren</cp:lastModifiedBy>
  <cp:revision>47</cp:revision>
  <dcterms:created xsi:type="dcterms:W3CDTF">2021-01-11T11:17:16Z</dcterms:created>
  <dcterms:modified xsi:type="dcterms:W3CDTF">2024-02-13T16:56:11Z</dcterms:modified>
</cp:coreProperties>
</file>